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335" r:id="rId4"/>
    <p:sldId id="337" r:id="rId5"/>
    <p:sldId id="339" r:id="rId6"/>
    <p:sldId id="341" r:id="rId7"/>
    <p:sldId id="260" r:id="rId8"/>
    <p:sldId id="259" r:id="rId9"/>
    <p:sldId id="258" r:id="rId10"/>
    <p:sldId id="257" r:id="rId11"/>
    <p:sldId id="340" r:id="rId12"/>
    <p:sldId id="347" r:id="rId13"/>
    <p:sldId id="348" r:id="rId14"/>
    <p:sldId id="263" r:id="rId15"/>
    <p:sldId id="264" r:id="rId16"/>
    <p:sldId id="265" r:id="rId17"/>
    <p:sldId id="354" r:id="rId18"/>
    <p:sldId id="355" r:id="rId19"/>
    <p:sldId id="356" r:id="rId20"/>
    <p:sldId id="351" r:id="rId21"/>
    <p:sldId id="275" r:id="rId22"/>
    <p:sldId id="349" r:id="rId23"/>
    <p:sldId id="352" r:id="rId24"/>
    <p:sldId id="353" r:id="rId25"/>
    <p:sldId id="266" r:id="rId26"/>
    <p:sldId id="272" r:id="rId27"/>
    <p:sldId id="268" r:id="rId28"/>
    <p:sldId id="269" r:id="rId29"/>
    <p:sldId id="277" r:id="rId30"/>
    <p:sldId id="267" r:id="rId31"/>
    <p:sldId id="270" r:id="rId32"/>
    <p:sldId id="344" r:id="rId33"/>
    <p:sldId id="345" r:id="rId34"/>
    <p:sldId id="346" r:id="rId35"/>
    <p:sldId id="350" r:id="rId36"/>
    <p:sldId id="357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9"/>
    <p:restoredTop sz="94700"/>
  </p:normalViewPr>
  <p:slideViewPr>
    <p:cSldViewPr snapToGrid="0">
      <p:cViewPr varScale="1">
        <p:scale>
          <a:sx n="141" d="100"/>
          <a:sy n="141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8D088-55D1-BA44-AFCA-D0BA8D35B875}" type="datetimeFigureOut">
              <a:rPr lang="en-RU" smtClean="0"/>
              <a:t>07.09.2023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B3EC4-7244-4A48-9215-9C1D4972C95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4969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95534d69b2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95534d69b2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95534d69b2_0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95534d69b2_0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95534d69b2_0_1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95534d69b2_0_1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75E07-FF82-6962-B1E5-E0D608887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0FDF17-6E03-CDCA-A8F6-30110F2CD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1E4E87-38D8-31DE-D3E3-EF95398EA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416C0C-7BF9-0B4A-D387-245B73425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BE8748-B316-D127-3352-A1E312FD7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91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DF5D3-CE0C-C387-5917-976B7535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DCC996-0373-4044-472C-39C9E1C71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122B35-BB2F-881A-A9C4-D6D21CEA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64B6BF-2B47-3EE9-F070-55AA9F79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2EC629-AC7C-EAE0-6FA5-E2D4FBDD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49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21A810A-8AE4-0F82-F016-CAE33138F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639877-59AE-3FFA-4FF6-7F15C54FC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470C8-E33D-2110-AA40-3E82DF51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A421BE-22EA-B9F1-C048-266789BB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20305F-B77A-485C-E95C-AD8D671A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851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6 1">
  <p:cSld name="Title slide 6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38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25E41-BE43-962B-50A0-0BFB22F3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C921D3-7354-54F0-4B47-EBAB89E3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CE1D9-3D8F-58D8-FB10-DEFFB7C0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926AF9-E6DD-8E9C-B500-07B2108A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579344-F0ED-2962-7DC6-DF351EA7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35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FC50-5A4B-4844-01D6-B0B32CA5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169947-0FD9-9CBC-835B-5A192CED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861FF1-638B-4AE6-8305-DE41C6FE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6B9E4D-FDF3-31EB-37B3-8A3AED11D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CD3D91-D9E6-6F66-7374-9442B8B8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98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C302E9-DEAE-5B95-BFCD-75E2001A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652D9A-A17D-241F-3C4A-C989B678B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B137EDF-7996-6364-310E-8F56BC6C0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F9E887-0EDA-98B6-2651-165572E96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F0F28F-B9E7-D986-6478-67120A50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4563BA-E80B-9A76-B35F-C93146317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17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29815-7F87-7C38-2907-71351FAB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30E4D2-0AB0-2050-421E-98AB4A3FF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04592B-B8BB-D144-2F3B-93103512A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0A156E-3324-38EE-3566-EF541ADF6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A296CFB-A146-3788-F916-F27E7A4A9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D605E7-72A6-1BBF-7FD8-D14D93E5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1872BB-82FE-1FF4-DC4E-C06A29334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51679E-964A-40DE-A3D0-F0AD4891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15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805A7-84CD-10C2-BC84-F4087D40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C5E871-FD56-8B48-C8F1-E5036139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3D8E7A-A3F4-A20F-5A66-D067783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CE62EC-6EC2-4162-4A68-4EA2A2BE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89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558AC92-F0FB-B19C-8ECA-0B5A451C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CDD768-96BF-F256-5E75-43A4DBF9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1ED466-8F64-26E3-8272-DE6AB290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94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67E3B-CEDA-8CD0-11AE-CF3BA220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F27101-E836-CCF5-BE90-EC09433C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BE6F15-C551-1D5E-4C52-216F0F105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24E9F9-B471-C1DB-330A-EF6B1D41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DD2E5B-19B3-5E4C-139B-62007011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CAB66D-1564-8728-6FB4-A1F2D49A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15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D74F6-5937-11A7-DB1A-34B656BF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93AE44-FFE8-EB76-505D-0327CBA76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1B8496-C8B3-253A-AC72-CA0788499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C1A0BA-0BC7-E763-5096-E6388EE4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8F2744-FD86-B400-CD6F-84714E89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AACB01-7401-FB34-E2E9-B33A743D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41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AB556-CD53-5032-DCA3-853BBAEB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0FE78A-D373-92F9-702B-EC40FD9E4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5F11AE-820E-1E74-1F19-77821E36C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39002-6D40-AF42-86B0-AC9A11902272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34741D-B8CC-7641-805E-1BEF8D47E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DFEDB-ABBD-5458-DFDF-3E5039D20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1ED87-8ADE-DD41-B929-A4116FC9A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75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tylervigen.com/spurious-correlation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715E5-BBE8-D86B-797F-42294AE5A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А/Б тесты</a:t>
            </a:r>
          </a:p>
        </p:txBody>
      </p:sp>
    </p:spTree>
    <p:extLst>
      <p:ext uri="{BB962C8B-B14F-4D97-AF65-F5344CB8AC3E}">
        <p14:creationId xmlns:p14="http://schemas.microsoft.com/office/powerpoint/2010/main" val="175513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AB135A-55FC-834A-AB5C-E439C2FB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4910"/>
            <a:ext cx="10515600" cy="5549461"/>
          </a:xfrm>
        </p:spPr>
        <p:txBody>
          <a:bodyPr>
            <a:normAutofit/>
          </a:bodyPr>
          <a:lstStyle/>
          <a:p>
            <a:r>
              <a:rPr lang="ru-RU" sz="1800" b="1" dirty="0">
                <a:latin typeface="Lora" pitchFamily="2" charset="77"/>
              </a:rPr>
              <a:t>Статистическая значимость</a:t>
            </a:r>
            <a:r>
              <a:rPr lang="ru-RU" sz="1800" dirty="0">
                <a:latin typeface="Lora" pitchFamily="2" charset="77"/>
              </a:rPr>
              <a:t> (</a:t>
            </a:r>
            <a:r>
              <a:rPr lang="en-GB" sz="1800" dirty="0">
                <a:latin typeface="Lora" pitchFamily="2" charset="77"/>
              </a:rPr>
              <a:t>True Negative) — </a:t>
            </a:r>
            <a:r>
              <a:rPr lang="ru-RU" sz="1800" dirty="0">
                <a:latin typeface="Lora" pitchFamily="2" charset="77"/>
              </a:rPr>
              <a:t>вероятность, что результат эксперимента получился </a:t>
            </a:r>
            <a:r>
              <a:rPr lang="ru-RU" sz="1800" dirty="0" err="1">
                <a:latin typeface="Lora" pitchFamily="2" charset="77"/>
              </a:rPr>
              <a:t>случайно</a:t>
            </a:r>
            <a:r>
              <a:rPr lang="ru-RU" sz="1800" dirty="0">
                <a:latin typeface="Lora" pitchFamily="2" charset="77"/>
              </a:rPr>
              <a:t> и мы это знаем. Другими словами, это риск, что тест покажет взаимосвязь, </a:t>
            </a:r>
            <a:r>
              <a:rPr lang="ru-RU" sz="1800" dirty="0" err="1">
                <a:latin typeface="Lora" pitchFamily="2" charset="77"/>
              </a:rPr>
              <a:t>которои</a:t>
            </a:r>
            <a:r>
              <a:rPr lang="ru-RU" sz="1800" dirty="0">
                <a:latin typeface="Lora" pitchFamily="2" charset="77"/>
              </a:rPr>
              <a:t>̆ на самом деле нет (иначе = 1-</a:t>
            </a:r>
            <a:r>
              <a:rPr lang="el-GR" sz="1800" dirty="0">
                <a:latin typeface="Lora" pitchFamily="2" charset="77"/>
              </a:rPr>
              <a:t>α ) </a:t>
            </a:r>
          </a:p>
          <a:p>
            <a:r>
              <a:rPr lang="ru-RU" sz="1800" b="1" dirty="0">
                <a:latin typeface="Lora" pitchFamily="2" charset="77"/>
              </a:rPr>
              <a:t>Статистическая мощность </a:t>
            </a:r>
            <a:r>
              <a:rPr lang="ru-RU" sz="1800" dirty="0">
                <a:latin typeface="Lora" pitchFamily="2" charset="77"/>
              </a:rPr>
              <a:t>(</a:t>
            </a:r>
            <a:r>
              <a:rPr lang="en-GB" sz="1800" dirty="0">
                <a:latin typeface="Lora" pitchFamily="2" charset="77"/>
              </a:rPr>
              <a:t>True Positive) — </a:t>
            </a:r>
            <a:r>
              <a:rPr lang="ru-RU" sz="1800" dirty="0">
                <a:latin typeface="Lora" pitchFamily="2" charset="77"/>
              </a:rPr>
              <a:t>это вероятность, что тест правильно </a:t>
            </a:r>
            <a:r>
              <a:rPr lang="ru-RU" sz="1800" dirty="0" err="1">
                <a:latin typeface="Lora" pitchFamily="2" charset="77"/>
              </a:rPr>
              <a:t>засечёт</a:t>
            </a:r>
            <a:r>
              <a:rPr lang="ru-RU" sz="1800" dirty="0">
                <a:latin typeface="Lora" pitchFamily="2" charset="77"/>
              </a:rPr>
              <a:t> эффект там, где он и правда есть. (т.е. 1-</a:t>
            </a:r>
            <a:r>
              <a:rPr lang="el-GR" sz="1800" dirty="0">
                <a:latin typeface="Lora" pitchFamily="2" charset="77"/>
              </a:rPr>
              <a:t>β) </a:t>
            </a:r>
            <a:endParaRPr lang="ru-RU" sz="1800" dirty="0">
              <a:latin typeface="Lora" pitchFamily="2" charset="77"/>
            </a:endParaRPr>
          </a:p>
          <a:p>
            <a:endParaRPr lang="el-GR" sz="1800" dirty="0">
              <a:latin typeface="Lora" pitchFamily="2" charset="77"/>
            </a:endParaRPr>
          </a:p>
          <a:p>
            <a:r>
              <a:rPr kumimoji="0" lang="en-RU" altLang="en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Ошибка </a:t>
            </a:r>
            <a:r>
              <a:rPr kumimoji="0" lang="en-RU" altLang="en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первого рода (p-value, False positive) </a:t>
            </a:r>
            <a:r>
              <a:rPr kumimoji="0" lang="en-RU" altLang="en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– </a:t>
            </a:r>
            <a:r>
              <a:rPr kumimoji="0" lang="en-RU" altLang="en-RU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отклонение верной </a:t>
            </a:r>
            <a:r>
              <a:rPr kumimoji="0" lang="en-RU" altLang="en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нулевой гипотезы. Риск совершить такую ошибку равен выбранному уровню </a:t>
            </a:r>
            <a:r>
              <a:rPr kumimoji="0" lang="en-RU" altLang="en-RU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статистической значимости </a:t>
            </a:r>
            <a:r>
              <a:rPr kumimoji="0" lang="en-RU" altLang="en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(например, </a:t>
            </a:r>
            <a:r>
              <a:rPr kumimoji="0" lang="en-RU" altLang="en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Grande" panose="020B0600040502020204" pitchFamily="34" charset="0"/>
              </a:rPr>
              <a:t>α</a:t>
            </a:r>
            <a:r>
              <a:rPr kumimoji="0" lang="en-RU" altLang="en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=0.05)</a:t>
            </a:r>
          </a:p>
          <a:p>
            <a:r>
              <a:rPr kumimoji="0" lang="en-RU" altLang="en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Ошибка второго рода (False Negative) </a:t>
            </a:r>
            <a:r>
              <a:rPr kumimoji="0" lang="en-RU" altLang="en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– </a:t>
            </a:r>
            <a:r>
              <a:rPr kumimoji="0" lang="en-RU" altLang="en-RU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принятие неверной </a:t>
            </a:r>
            <a:r>
              <a:rPr kumimoji="0" lang="en-RU" altLang="en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нулевой гипотезы. Вероятность ошибочно сохранить неверную нулевую гипотезу обозначают буквой </a:t>
            </a:r>
            <a:r>
              <a:rPr kumimoji="0" lang="en-RU" altLang="en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Grande" panose="020B0600040502020204" pitchFamily="34" charset="0"/>
              </a:rPr>
              <a:t>β </a:t>
            </a:r>
            <a:r>
              <a:rPr kumimoji="0" lang="en-RU" altLang="en-RU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(</a:t>
            </a:r>
            <a:r>
              <a:rPr kumimoji="0" lang="en-RU" altLang="en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например, 0.2) </a:t>
            </a:r>
            <a:endParaRPr kumimoji="0" lang="en-RU" altLang="en-RU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sz="1800" dirty="0">
              <a:latin typeface="Lora" pitchFamily="2" charset="77"/>
            </a:endParaRPr>
          </a:p>
          <a:p>
            <a:endParaRPr lang="en-RU" sz="1800" dirty="0">
              <a:latin typeface="Lor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1723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6F66AA0A-CE0E-24F1-D059-6311E54FA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85" y="1440885"/>
            <a:ext cx="10344664" cy="39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8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BB7A-28C1-62FB-0E7E-D9E68A8E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эксперимента: уровни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60A87-2F35-493F-EFD8-D1D643DF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Lora" pitchFamily="2" charset="77"/>
              </a:rPr>
              <a:t>Целевые </a:t>
            </a:r>
            <a:endParaRPr lang="ru-RU" dirty="0">
              <a:effectLst/>
            </a:endParaRPr>
          </a:p>
          <a:p>
            <a:pPr lvl="1"/>
            <a:r>
              <a:rPr lang="ru-RU" sz="1400" dirty="0">
                <a:effectLst/>
                <a:latin typeface="Lora" pitchFamily="2" charset="77"/>
              </a:rPr>
              <a:t>Показатели, на которые направлено изменение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Lora" pitchFamily="2" charset="77"/>
              </a:rPr>
              <a:t>Опережающие </a:t>
            </a:r>
            <a:endParaRPr lang="ru-RU" dirty="0">
              <a:effectLst/>
            </a:endParaRPr>
          </a:p>
          <a:p>
            <a:pPr lvl="1"/>
            <a:r>
              <a:rPr lang="ru-RU" sz="1400" dirty="0">
                <a:effectLst/>
                <a:latin typeface="Lora" pitchFamily="2" charset="77"/>
              </a:rPr>
              <a:t>Показатели, хорошо коррелируемые с целевыми, дающие </a:t>
            </a:r>
            <a:r>
              <a:rPr lang="ru-RU" sz="1400" dirty="0" err="1">
                <a:effectLst/>
                <a:latin typeface="Lora" pitchFamily="2" charset="77"/>
              </a:rPr>
              <a:t>предикт</a:t>
            </a:r>
            <a:r>
              <a:rPr lang="ru-RU" sz="1400" dirty="0">
                <a:effectLst/>
                <a:latin typeface="Lora" pitchFamily="2" charset="77"/>
              </a:rPr>
              <a:t> и полезны тогда, когда нет времени ждать основную метрику </a:t>
            </a:r>
            <a:endParaRPr lang="ru-RU" dirty="0">
              <a:effectLst/>
            </a:endParaRPr>
          </a:p>
          <a:p>
            <a:r>
              <a:rPr lang="en-GB" sz="1800" dirty="0">
                <a:effectLst/>
                <a:latin typeface="Lora" pitchFamily="2" charset="77"/>
              </a:rPr>
              <a:t>Guardrail </a:t>
            </a:r>
            <a:endParaRPr lang="en-GB" dirty="0">
              <a:effectLst/>
            </a:endParaRPr>
          </a:p>
          <a:p>
            <a:pPr lvl="1"/>
            <a:r>
              <a:rPr lang="ru-RU" sz="1400" dirty="0">
                <a:effectLst/>
                <a:latin typeface="Lora" pitchFamily="2" charset="77"/>
              </a:rPr>
              <a:t>Показатели, на которые направленно влияет изменение, но не являющиеся целевыми </a:t>
            </a:r>
            <a:endParaRPr lang="en-US" sz="1400" dirty="0">
              <a:effectLst/>
              <a:latin typeface="Lora" pitchFamily="2" charset="77"/>
            </a:endParaRPr>
          </a:p>
          <a:p>
            <a:pPr lvl="1"/>
            <a:r>
              <a:rPr lang="ru-RU" sz="1400" dirty="0">
                <a:effectLst/>
                <a:latin typeface="Lora" pitchFamily="2" charset="77"/>
              </a:rPr>
              <a:t>Рекомендуется за ними наблюдать и на их основе в том числе принимать решение (например, </a:t>
            </a:r>
            <a:r>
              <a:rPr lang="ru-RU" sz="1400" dirty="0" err="1">
                <a:effectLst/>
                <a:latin typeface="Lora" pitchFamily="2" charset="77"/>
              </a:rPr>
              <a:t>каннибализация</a:t>
            </a:r>
            <a:r>
              <a:rPr lang="ru-RU" sz="1400" dirty="0">
                <a:effectLst/>
                <a:latin typeface="Lora" pitchFamily="2" charset="77"/>
              </a:rPr>
              <a:t>) </a:t>
            </a:r>
            <a:endParaRPr lang="ru-RU" dirty="0">
              <a:effectLst/>
            </a:endParaRP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82203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4E96-7F38-EA1E-51DF-3CA34CFD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Метрики: типы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CC0CF-2DBF-B9BB-8014-2D9844E25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0117" cy="2798927"/>
          </a:xfrm>
        </p:spPr>
        <p:txBody>
          <a:bodyPr/>
          <a:lstStyle/>
          <a:p>
            <a:r>
              <a:rPr lang="ru-RU" sz="1800" dirty="0">
                <a:effectLst/>
                <a:latin typeface="Lora" pitchFamily="2" charset="77"/>
              </a:rPr>
              <a:t>Доли </a:t>
            </a:r>
            <a:endParaRPr lang="en-US" sz="1800" dirty="0">
              <a:effectLst/>
              <a:latin typeface="Lora" pitchFamily="2" charset="77"/>
            </a:endParaRPr>
          </a:p>
          <a:p>
            <a:pPr lvl="1"/>
            <a:r>
              <a:rPr lang="ru-RU" sz="1400" dirty="0">
                <a:effectLst/>
                <a:latin typeface="Lora" pitchFamily="2" charset="77"/>
              </a:rPr>
              <a:t>регистрации, удержание на 7 день [0,1,1,0,0,0,1,1,1,0,1,0,1] </a:t>
            </a:r>
            <a:endParaRPr lang="en-US" sz="1400" dirty="0">
              <a:effectLst/>
              <a:latin typeface="Lora" pitchFamily="2" charset="77"/>
            </a:endParaRPr>
          </a:p>
          <a:p>
            <a:r>
              <a:rPr lang="ru-RU" sz="1800" dirty="0">
                <a:effectLst/>
                <a:latin typeface="Lora" pitchFamily="2" charset="77"/>
              </a:rPr>
              <a:t>Непрерывные </a:t>
            </a:r>
            <a:endParaRPr lang="en-US" sz="1800" dirty="0">
              <a:effectLst/>
              <a:latin typeface="Lora" pitchFamily="2" charset="77"/>
            </a:endParaRPr>
          </a:p>
          <a:p>
            <a:pPr lvl="1"/>
            <a:r>
              <a:rPr lang="ru-RU" sz="1400" dirty="0">
                <a:latin typeface="Lora" pitchFamily="2" charset="77"/>
              </a:rPr>
              <a:t>время в сек./мин./т.п., чек в рублях [1123.32, 324.4, 823.21, 924.91] </a:t>
            </a:r>
          </a:p>
          <a:p>
            <a:r>
              <a:rPr lang="ru-RU" sz="1800" dirty="0">
                <a:effectLst/>
                <a:latin typeface="Lora" pitchFamily="2" charset="77"/>
              </a:rPr>
              <a:t>Отношения </a:t>
            </a:r>
            <a:endParaRPr lang="en-US" sz="1800" dirty="0">
              <a:effectLst/>
              <a:latin typeface="Lora" pitchFamily="2" charset="77"/>
            </a:endParaRPr>
          </a:p>
          <a:p>
            <a:pPr lvl="1"/>
            <a:r>
              <a:rPr lang="ru-RU" sz="1400" dirty="0">
                <a:effectLst/>
                <a:latin typeface="Lora" pitchFamily="2" charset="77"/>
              </a:rPr>
              <a:t>поездок на водителя, кликов на сессии, цена за 1000 показов [10/123 = 0.081, 4129.2/12488 = 0.33, 1/100 = 0.01] 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888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C62D-9165-5B44-644E-2D848859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выбрать </a:t>
            </a:r>
            <a:r>
              <a:rPr lang="ru-RU" dirty="0" err="1"/>
              <a:t>статистическии</a:t>
            </a:r>
            <a:r>
              <a:rPr lang="ru-RU" dirty="0"/>
              <a:t>̆ критерий для проверки гипотез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3245-9DBB-9D9C-8115-17FDB3E0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6965"/>
            <a:ext cx="10515600" cy="4179997"/>
          </a:xfrm>
        </p:spPr>
        <p:txBody>
          <a:bodyPr/>
          <a:lstStyle/>
          <a:p>
            <a:r>
              <a:rPr lang="ru-RU" sz="1800" dirty="0">
                <a:effectLst/>
                <a:latin typeface="Lora" pitchFamily="2" charset="77"/>
              </a:rPr>
              <a:t>Для опровержения/подтверждения гипотез используются статистические критерии</a:t>
            </a:r>
            <a:endParaRPr lang="en-US" sz="1800" dirty="0">
              <a:effectLst/>
              <a:latin typeface="Lora" pitchFamily="2" charset="77"/>
            </a:endParaRPr>
          </a:p>
          <a:p>
            <a:pPr marL="0" indent="0">
              <a:buNone/>
            </a:pP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Lora" pitchFamily="2" charset="77"/>
              </a:rPr>
              <a:t>Выбор статистического критерия всегда зависит от </a:t>
            </a:r>
            <a:r>
              <a:rPr lang="ru-RU" sz="1800" dirty="0" err="1">
                <a:effectLst/>
                <a:latin typeface="Lora" pitchFamily="2" charset="77"/>
              </a:rPr>
              <a:t>сформулированнои</a:t>
            </a:r>
            <a:r>
              <a:rPr lang="ru-RU" sz="1800" dirty="0">
                <a:effectLst/>
                <a:latin typeface="Lora" pitchFamily="2" charset="77"/>
              </a:rPr>
              <a:t>̆ гипотезы</a:t>
            </a:r>
            <a:endParaRPr lang="en-US" sz="1800" dirty="0">
              <a:effectLst/>
              <a:latin typeface="Lora" pitchFamily="2" charset="77"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Lora" pitchFamily="2" charset="77"/>
              </a:rPr>
              <a:t>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Lora" pitchFamily="2" charset="77"/>
              </a:rPr>
              <a:t>Например, для сравнения средних используется один класс критериев, для проверки форм распределения – </a:t>
            </a:r>
            <a:r>
              <a:rPr lang="ru-RU" sz="1800" dirty="0" err="1">
                <a:effectLst/>
                <a:latin typeface="Lora" pitchFamily="2" charset="77"/>
              </a:rPr>
              <a:t>другои</a:t>
            </a:r>
            <a:r>
              <a:rPr lang="ru-RU" sz="1800" dirty="0">
                <a:effectLst/>
                <a:latin typeface="Lora" pitchFamily="2" charset="77"/>
              </a:rPr>
              <a:t>̆ </a:t>
            </a:r>
          </a:p>
          <a:p>
            <a:endParaRPr lang="ru-RU" sz="1800" dirty="0">
              <a:latin typeface="Lora" pitchFamily="2" charset="77"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Lora" pitchFamily="2" charset="77"/>
              </a:rPr>
              <a:t>Критерии бывают:</a:t>
            </a:r>
          </a:p>
          <a:p>
            <a:r>
              <a:rPr lang="ru-RU" sz="1800" dirty="0">
                <a:latin typeface="Lora" pitchFamily="2" charset="77"/>
              </a:rPr>
              <a:t>Параметрические</a:t>
            </a:r>
          </a:p>
          <a:p>
            <a:r>
              <a:rPr lang="ru-RU" sz="1800" dirty="0">
                <a:effectLst/>
                <a:latin typeface="Lora" pitchFamily="2" charset="77"/>
              </a:rPr>
              <a:t>Непараметрические</a:t>
            </a:r>
            <a:endParaRPr lang="ru-RU" dirty="0">
              <a:effectLst/>
            </a:endParaRP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3854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F748-10CC-DA2D-61E8-F6E82942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</a:t>
            </a:r>
            <a:r>
              <a:rPr lang="ru-RU" dirty="0"/>
              <a:t>значение</a:t>
            </a:r>
            <a:r>
              <a:rPr lang="en-US" dirty="0"/>
              <a:t> (t-</a:t>
            </a:r>
            <a:r>
              <a:rPr lang="ru-RU" dirty="0"/>
              <a:t>критерий Стьюдента)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8E61A-2FAD-0E16-50D9-52D5BE3A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81682" cy="43808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89E8-99FC-58C4-27C5-5A621010E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986" y="6000325"/>
            <a:ext cx="5236028" cy="5034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H0: </a:t>
            </a:r>
            <a:r>
              <a:rPr lang="ru-RU" dirty="0"/>
              <a:t>разница средних не отличается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3305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54E16-BF64-9B07-E01C-B0B2C5BC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662" y="3133044"/>
            <a:ext cx="7587338" cy="3724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03041-7940-E7F2-8F15-D45895DD1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88" y="160638"/>
            <a:ext cx="5797312" cy="44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7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523C-51EB-0F68-4C8A-78221DF4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 для разницы средних</a:t>
            </a:r>
            <a:endParaRPr lang="en-RU" dirty="0"/>
          </a:p>
        </p:txBody>
      </p:sp>
      <p:pic>
        <p:nvPicPr>
          <p:cNvPr id="2050" name="Picture 2" descr="Confidence interval for a difference between two population means">
            <a:extLst>
              <a:ext uri="{FF2B5EF4-FFF2-40B4-BE49-F238E27FC236}">
                <a16:creationId xmlns:a16="http://schemas.microsoft.com/office/drawing/2014/main" id="{ADC26AB6-C425-89E4-A599-197032A6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4" y="1345608"/>
            <a:ext cx="8749551" cy="23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00BF3-E6D1-4C4E-C87D-AB736FCB8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0554"/>
            <a:ext cx="7772400" cy="23930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5C8A0-852C-D833-4AB4-87345FCE6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2730" y="4046832"/>
            <a:ext cx="4078940" cy="2811168"/>
          </a:xfrm>
        </p:spPr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x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 x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sample 1 mean, sample 2 mean</a:t>
            </a:r>
            <a:endParaRPr lang="en-GB" sz="2000" b="0" i="0" dirty="0">
              <a:solidFill>
                <a:srgbClr val="3D3D3D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t: the t-critical value based on the confidence level and (n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+n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-2) degrees of freedom</a:t>
            </a:r>
            <a:endParaRPr lang="en-GB" sz="2000" b="0" i="0" dirty="0">
              <a:solidFill>
                <a:srgbClr val="3D3D3D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s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p</a:t>
            </a:r>
            <a:r>
              <a:rPr lang="en-GB" sz="2000" b="0" i="0" baseline="30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pooled variance</a:t>
            </a:r>
            <a:endParaRPr lang="en-GB" sz="2000" b="0" i="0" dirty="0">
              <a:solidFill>
                <a:srgbClr val="3D3D3D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n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n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sample 1 size, sample 2 size</a:t>
            </a:r>
            <a:endParaRPr lang="en-GB" sz="2000" b="0" i="0" dirty="0">
              <a:solidFill>
                <a:srgbClr val="3D3D3D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282500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105B7-4139-6649-3F13-8C6F3970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5784"/>
            <a:ext cx="7772400" cy="23930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3B0097-0E3B-B8FE-3859-45067F117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59" y="2265376"/>
            <a:ext cx="10139081" cy="1822530"/>
          </a:xfrm>
        </p:spPr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x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 x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sample 1 mean, sample 2 mean</a:t>
            </a:r>
            <a:endParaRPr lang="en-GB" sz="2000" b="0" i="0" dirty="0">
              <a:solidFill>
                <a:srgbClr val="3D3D3D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t: the t-critical value based on the confidence level and (n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+n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-2) degrees of freedom</a:t>
            </a:r>
            <a:endParaRPr lang="en-GB" sz="2000" b="0" i="0" dirty="0">
              <a:solidFill>
                <a:srgbClr val="3D3D3D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s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p</a:t>
            </a:r>
            <a:r>
              <a:rPr lang="en-GB" sz="2000" b="0" i="0" baseline="30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pooled variance</a:t>
            </a:r>
            <a:endParaRPr lang="en-GB" sz="2000" b="0" i="0" dirty="0">
              <a:solidFill>
                <a:srgbClr val="3D3D3D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n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n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sample 1 size, sample 2 size</a:t>
            </a:r>
            <a:endParaRPr lang="en-GB" sz="2000" b="0" i="0" dirty="0">
              <a:solidFill>
                <a:srgbClr val="3D3D3D"/>
              </a:solidFill>
              <a:effectLst/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80F7D-21D4-BC22-1CFD-CED881BA0CBD}"/>
              </a:ext>
            </a:extLst>
          </p:cNvPr>
          <p:cNvSpPr txBox="1"/>
          <p:nvPr/>
        </p:nvSpPr>
        <p:spPr>
          <a:xfrm>
            <a:off x="1026459" y="45939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The pooled variance is calculated as: </a:t>
            </a:r>
            <a:r>
              <a:rPr lang="en-GB" b="1" i="0" dirty="0">
                <a:solidFill>
                  <a:srgbClr val="000000"/>
                </a:solidFill>
                <a:effectLst/>
                <a:latin typeface="inherit"/>
              </a:rPr>
              <a:t>s</a:t>
            </a:r>
            <a:r>
              <a:rPr lang="en-GB" b="1" i="0" baseline="-25000" dirty="0">
                <a:solidFill>
                  <a:srgbClr val="000000"/>
                </a:solidFill>
                <a:effectLst/>
                <a:latin typeface="inherit"/>
              </a:rPr>
              <a:t>p</a:t>
            </a:r>
            <a:r>
              <a:rPr lang="en-GB" b="1" i="0" baseline="30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= ((n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-1)s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+ (n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-1)s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/ (n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+n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-2)</a:t>
            </a:r>
            <a:endParaRPr lang="en-GB" b="0" i="0" dirty="0">
              <a:solidFill>
                <a:srgbClr val="3D3D3D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86360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523C-51EB-0F68-4C8A-78221DF4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 для разницы средних</a:t>
            </a:r>
            <a:endParaRPr lang="en-RU" dirty="0"/>
          </a:p>
        </p:txBody>
      </p:sp>
      <p:pic>
        <p:nvPicPr>
          <p:cNvPr id="3" name="Picture 2" descr="Confidence interval for a difference between two population means">
            <a:extLst>
              <a:ext uri="{FF2B5EF4-FFF2-40B4-BE49-F238E27FC236}">
                <a16:creationId xmlns:a16="http://schemas.microsoft.com/office/drawing/2014/main" id="{BDCB6F5E-3F38-7A2C-41AE-3A6B26C2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4" y="1345608"/>
            <a:ext cx="8749551" cy="23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1E0B4A-6496-A774-D38F-2D43E9E2D046}"/>
              </a:ext>
            </a:extLst>
          </p:cNvPr>
          <p:cNvSpPr txBox="1"/>
          <p:nvPr/>
        </p:nvSpPr>
        <p:spPr>
          <a:xfrm>
            <a:off x="493059" y="4312063"/>
            <a:ext cx="1497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000000"/>
                </a:solidFill>
                <a:effectLst/>
                <a:latin typeface="inherit"/>
              </a:rPr>
              <a:t>Sample 1:</a:t>
            </a:r>
            <a:endParaRPr lang="en-GB" b="0" i="0" dirty="0">
              <a:solidFill>
                <a:srgbClr val="3D3D3D"/>
              </a:solidFill>
              <a:effectLst/>
              <a:latin typeface="Lato" panose="020F0502020204030203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x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= 310</a:t>
            </a:r>
            <a:endParaRPr lang="en-GB" b="0" i="0" dirty="0">
              <a:solidFill>
                <a:srgbClr val="3D3D3D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s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= 18.5</a:t>
            </a:r>
            <a:endParaRPr lang="en-GB" b="0" i="0" dirty="0">
              <a:solidFill>
                <a:srgbClr val="3D3D3D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n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= 15</a:t>
            </a:r>
            <a:endParaRPr lang="en-GB" b="0" i="0" dirty="0">
              <a:solidFill>
                <a:srgbClr val="3D3D3D"/>
              </a:solidFill>
              <a:effectLst/>
              <a:latin typeface="inheri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B49B2-3F66-E3F7-3159-B7CEB881F78C}"/>
              </a:ext>
            </a:extLst>
          </p:cNvPr>
          <p:cNvSpPr txBox="1"/>
          <p:nvPr/>
        </p:nvSpPr>
        <p:spPr>
          <a:xfrm>
            <a:off x="1990164" y="4312063"/>
            <a:ext cx="22680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000000"/>
                </a:solidFill>
                <a:effectLst/>
                <a:latin typeface="inherit"/>
              </a:rPr>
              <a:t>Sample 2:</a:t>
            </a:r>
            <a:endParaRPr lang="en-GB" b="0" i="0" dirty="0">
              <a:solidFill>
                <a:srgbClr val="3D3D3D"/>
              </a:solidFill>
              <a:effectLst/>
              <a:latin typeface="Lato" panose="020F0502020204030203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x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= 300</a:t>
            </a:r>
            <a:endParaRPr lang="en-GB" b="0" i="0" dirty="0">
              <a:solidFill>
                <a:srgbClr val="3D3D3D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s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= 16.4</a:t>
            </a:r>
            <a:endParaRPr lang="en-GB" b="0" i="0" dirty="0">
              <a:solidFill>
                <a:srgbClr val="3D3D3D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n</a:t>
            </a:r>
            <a:r>
              <a:rPr lang="en-GB" b="0" i="0" baseline="-25000" dirty="0">
                <a:solidFill>
                  <a:srgbClr val="000000"/>
                </a:solidFill>
                <a:effectLst/>
                <a:latin typeface="inherit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= 15</a:t>
            </a:r>
            <a:endParaRPr lang="en-GB" b="0" i="0" dirty="0">
              <a:solidFill>
                <a:srgbClr val="3D3D3D"/>
              </a:solidFill>
              <a:effectLst/>
              <a:latin typeface="inheri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0EE66D-591C-3DB1-B611-A42B01C54A97}"/>
              </a:ext>
            </a:extLst>
          </p:cNvPr>
          <p:cNvSpPr txBox="1"/>
          <p:nvPr/>
        </p:nvSpPr>
        <p:spPr>
          <a:xfrm>
            <a:off x="4002741" y="4312063"/>
            <a:ext cx="7261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000000"/>
                </a:solidFill>
                <a:effectLst/>
                <a:latin typeface="inherit"/>
              </a:rPr>
              <a:t>95% Confidence Interval:</a:t>
            </a:r>
            <a:endParaRPr lang="en-GB" b="0" i="0" dirty="0">
              <a:solidFill>
                <a:srgbClr val="3D3D3D"/>
              </a:solidFill>
              <a:effectLst/>
              <a:latin typeface="Lato" panose="020F0502020204030203" pitchFamily="34" charset="0"/>
            </a:endParaRPr>
          </a:p>
          <a:p>
            <a:pPr algn="l" fontAlgn="base"/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(310-300) +/- 2.05*√((305.61/15) + (305.61/15)) =</a:t>
            </a:r>
            <a:r>
              <a:rPr lang="en-GB" b="1" i="0" dirty="0">
                <a:solidFill>
                  <a:srgbClr val="000000"/>
                </a:solidFill>
                <a:effectLst/>
                <a:latin typeface="inherit"/>
              </a:rPr>
              <a:t>  [-3.0757, 23.0757]</a:t>
            </a:r>
            <a:endParaRPr lang="en-GB" b="0" i="0" dirty="0">
              <a:solidFill>
                <a:srgbClr val="3D3D3D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B05ADD-E487-BAE2-BD47-85F056118F52}"/>
              </a:ext>
            </a:extLst>
          </p:cNvPr>
          <p:cNvSpPr txBox="1"/>
          <p:nvPr/>
        </p:nvSpPr>
        <p:spPr>
          <a:xfrm>
            <a:off x="4002741" y="5143060"/>
            <a:ext cx="7351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000000"/>
                </a:solidFill>
                <a:effectLst/>
                <a:latin typeface="inherit"/>
              </a:rPr>
              <a:t>99% Confidence Interval:</a:t>
            </a:r>
            <a:endParaRPr lang="en-GB" b="0" i="0" dirty="0">
              <a:solidFill>
                <a:srgbClr val="3D3D3D"/>
              </a:solidFill>
              <a:effectLst/>
              <a:latin typeface="Lato" panose="020F0502020204030203" pitchFamily="34" charset="0"/>
            </a:endParaRPr>
          </a:p>
          <a:p>
            <a:pPr algn="l" fontAlgn="base"/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(310-300) +/- 2.76*√((305.61/15) + (305.61/15)) =</a:t>
            </a:r>
            <a:r>
              <a:rPr lang="en-GB" b="1" i="0" dirty="0">
                <a:solidFill>
                  <a:srgbClr val="000000"/>
                </a:solidFill>
                <a:effectLst/>
                <a:latin typeface="inherit"/>
              </a:rPr>
              <a:t>  [-7.6389, 27.6389]</a:t>
            </a:r>
            <a:endParaRPr lang="en-GB" b="0" i="0" dirty="0">
              <a:solidFill>
                <a:srgbClr val="3D3D3D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37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1C78-4C19-CA8F-D4A0-4E54347C7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34" y="1219200"/>
            <a:ext cx="10607566" cy="5273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i="1" dirty="0">
                <a:effectLst/>
                <a:latin typeface="Lora" pitchFamily="2" charset="77"/>
              </a:rPr>
              <a:t>Все начинается с идеи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Lora" pitchFamily="2" charset="77"/>
              </a:rPr>
              <a:t>Источники: анализ данных, анализ рынка, генерация </a:t>
            </a:r>
          </a:p>
          <a:p>
            <a:r>
              <a:rPr lang="ru-RU" sz="1800" dirty="0">
                <a:effectLst/>
                <a:latin typeface="Lora" pitchFamily="2" charset="77"/>
              </a:rPr>
              <a:t>Неподтвержденная идея является </a:t>
            </a:r>
            <a:r>
              <a:rPr lang="ru-RU" sz="1800" dirty="0" err="1">
                <a:effectLst/>
                <a:latin typeface="Lora" pitchFamily="2" charset="77"/>
              </a:rPr>
              <a:t>гипотезои</a:t>
            </a:r>
            <a:r>
              <a:rPr lang="ru-RU" sz="1800" dirty="0">
                <a:effectLst/>
                <a:latin typeface="Lora" pitchFamily="2" charset="77"/>
              </a:rPr>
              <a:t>̆ </a:t>
            </a:r>
            <a:endParaRPr lang="ru-RU" dirty="0">
              <a:effectLst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1800" i="1" dirty="0" err="1">
                <a:effectLst/>
                <a:latin typeface="Lora" pitchFamily="2" charset="77"/>
              </a:rPr>
              <a:t>Каждои</a:t>
            </a:r>
            <a:r>
              <a:rPr lang="ru-RU" sz="1800" i="1" dirty="0">
                <a:effectLst/>
                <a:latin typeface="Lora" pitchFamily="2" charset="77"/>
              </a:rPr>
              <a:t>̆ идее – свой метод проверки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Lora" pitchFamily="2" charset="77"/>
              </a:rPr>
              <a:t>Глубинные интервью </a:t>
            </a:r>
          </a:p>
          <a:p>
            <a:r>
              <a:rPr lang="ru-RU" sz="1800" dirty="0">
                <a:effectLst/>
                <a:latin typeface="Lora" pitchFamily="2" charset="77"/>
              </a:rPr>
              <a:t>Опросы </a:t>
            </a:r>
          </a:p>
          <a:p>
            <a:r>
              <a:rPr lang="ru-RU" sz="1800" dirty="0">
                <a:effectLst/>
                <a:latin typeface="Lora" pitchFamily="2" charset="77"/>
              </a:rPr>
              <a:t>Юзабилити-тестирования </a:t>
            </a:r>
            <a:endParaRPr lang="ru-RU" dirty="0">
              <a:effectLst/>
            </a:endParaRPr>
          </a:p>
          <a:p>
            <a:pPr marL="0" indent="0">
              <a:buNone/>
            </a:pPr>
            <a:endParaRPr lang="ru-RU" sz="1800" i="1" dirty="0">
              <a:effectLst/>
              <a:latin typeface="Lora" pitchFamily="2" charset="77"/>
            </a:endParaRPr>
          </a:p>
          <a:p>
            <a:pPr marL="0" indent="0">
              <a:buNone/>
            </a:pPr>
            <a:r>
              <a:rPr lang="ru-RU" sz="1800" i="1" dirty="0">
                <a:effectLst/>
                <a:latin typeface="Lora" pitchFamily="2" charset="77"/>
              </a:rPr>
              <a:t>Проверке гипотезы необходимы условия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Lora" pitchFamily="2" charset="77"/>
              </a:rPr>
              <a:t>Отсутствие влияющих факторов, кроме самого тестируемого изменения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Lora" pitchFamily="2" charset="77"/>
              </a:rPr>
              <a:t>Репрезентативная оценка</a:t>
            </a:r>
          </a:p>
          <a:p>
            <a:r>
              <a:rPr lang="ru-RU" sz="1800" dirty="0">
                <a:effectLst/>
                <a:latin typeface="Lora" pitchFamily="2" charset="77"/>
              </a:rPr>
              <a:t> Точность </a:t>
            </a:r>
            <a:endParaRPr lang="ru-RU" dirty="0">
              <a:effectLst/>
            </a:endParaRPr>
          </a:p>
          <a:p>
            <a:pPr marL="0" indent="0">
              <a:buNone/>
            </a:pPr>
            <a:endParaRPr lang="en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6EA8C8-EE0B-E44C-8118-FF2E41789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ИДЕИ И ГИПОТЕЗЫ </a:t>
            </a:r>
            <a:br>
              <a:rPr lang="ru-RU" dirty="0"/>
            </a:b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91197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CDC3-7277-E5A8-3970-2FC9C880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</a:t>
            </a:r>
            <a:r>
              <a:rPr lang="ru-RU" dirty="0"/>
              <a:t>критерий ограничения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3889F-ACCA-1F1D-813E-0C0306065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Нормальное распределение средних</a:t>
            </a:r>
          </a:p>
          <a:p>
            <a:r>
              <a:rPr lang="ru-RU" dirty="0"/>
              <a:t>Независимость наблюдений</a:t>
            </a:r>
          </a:p>
          <a:p>
            <a:r>
              <a:rPr lang="ru-RU" dirty="0"/>
              <a:t>Известная дисперсия групп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C8011-7946-0704-9937-3FA1C69F4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16207"/>
            <a:ext cx="7772400" cy="30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07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A17A-3870-913B-3D4F-C8DA620B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</a:t>
            </a:r>
            <a:r>
              <a:rPr lang="ru-RU" dirty="0"/>
              <a:t>критерий Мана-Уитни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42295-ED2E-438D-7C34-B0615C170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33" y="1922180"/>
            <a:ext cx="9260933" cy="45706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A4F183-7EAE-4644-7252-39CA34B67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972" y="1554717"/>
            <a:ext cx="5236028" cy="5034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H0: </a:t>
            </a:r>
            <a:r>
              <a:rPr lang="ru-RU" dirty="0"/>
              <a:t>форма распределений не отличается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32458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789AE7-8267-705B-A7AA-2B799E09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74" y="1451767"/>
            <a:ext cx="9725452" cy="1214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0C4EB-E631-5DD9-12B4-6A020FE2B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274" y="2666510"/>
            <a:ext cx="9725451" cy="41914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947F25-BD1A-8064-DD3D-EE58F50B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U-</a:t>
            </a:r>
            <a:r>
              <a:rPr lang="ru-RU" dirty="0"/>
              <a:t>критерий Мана-Уитни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953449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523C-51EB-0F68-4C8A-78221DF4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 (</a:t>
            </a:r>
            <a:r>
              <a:rPr lang="ru-RU" dirty="0"/>
              <a:t>Хи-квадрат)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99EF-439B-7F48-2ECC-95A0EC142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50319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H0: </a:t>
            </a:r>
            <a:r>
              <a:rPr lang="ru-RU" dirty="0"/>
              <a:t>наблюдаемая частотность не отличается от ожидаемой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Для примера подбросим монетку 100 раз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RU" dirty="0"/>
              <a:t>M – </a:t>
            </a:r>
            <a:r>
              <a:rPr lang="ru-RU" dirty="0"/>
              <a:t>количество вариантов (</a:t>
            </a:r>
            <a:r>
              <a:rPr lang="en-US" dirty="0"/>
              <a:t>{</a:t>
            </a:r>
            <a:r>
              <a:rPr lang="ru-RU" dirty="0"/>
              <a:t>орел, решка</a:t>
            </a:r>
            <a:r>
              <a:rPr lang="en-US" dirty="0"/>
              <a:t>}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r>
              <a:rPr lang="en-RU" dirty="0"/>
              <a:t>N – </a:t>
            </a:r>
            <a:r>
              <a:rPr lang="ru-RU" dirty="0"/>
              <a:t>количество испытаний (бросков)</a:t>
            </a:r>
          </a:p>
          <a:p>
            <a:pPr marL="0" indent="0">
              <a:buNone/>
            </a:pPr>
            <a:r>
              <a:rPr lang="en-US" dirty="0"/>
              <a:t>P1 </a:t>
            </a:r>
            <a:r>
              <a:rPr lang="ru-RU" dirty="0"/>
              <a:t>и </a:t>
            </a:r>
            <a:r>
              <a:rPr lang="en-US" dirty="0"/>
              <a:t>P2 – </a:t>
            </a:r>
            <a:r>
              <a:rPr lang="ru-RU" dirty="0"/>
              <a:t>ожидаемая вероятность орла и решки</a:t>
            </a:r>
          </a:p>
          <a:p>
            <a:pPr marL="0" indent="0">
              <a:buNone/>
            </a:pPr>
            <a:r>
              <a:rPr lang="en-US" dirty="0"/>
              <a:t>V1 </a:t>
            </a:r>
            <a:r>
              <a:rPr lang="ru-RU" dirty="0"/>
              <a:t>и </a:t>
            </a:r>
            <a:r>
              <a:rPr lang="en-US" dirty="0"/>
              <a:t>V2 – </a:t>
            </a:r>
            <a:r>
              <a:rPr lang="ru-RU" dirty="0"/>
              <a:t>наблюдаемая вероятность орла и решки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80FF0-FBEB-EE7F-6AB0-5A1FC784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380" y="2668617"/>
            <a:ext cx="5101240" cy="19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8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523C-51EB-0F68-4C8A-78221DF4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 (</a:t>
            </a:r>
            <a:r>
              <a:rPr lang="ru-RU" dirty="0"/>
              <a:t>Хи-квадрат)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C6F18-0D9C-DCE6-7FAF-B0B854E8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59887"/>
            <a:ext cx="7772400" cy="13979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8D7E20-5745-3A50-48C4-9117585CF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7611"/>
            <a:ext cx="10515600" cy="8952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Критическое значение хи 3.8 для 95% уровня значимости, нулевая гипотеза подтверждается на данном альфа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A9FCA1B-315C-05AF-86E9-BE39FD4C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776041"/>
              </p:ext>
            </p:extLst>
          </p:nvPr>
        </p:nvGraphicFramePr>
        <p:xfrm>
          <a:off x="1854201" y="1885593"/>
          <a:ext cx="8127999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6825422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007933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9742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Орел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Решка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6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Ожидаемая частота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50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50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32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Наблюдаемая частота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55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45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836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79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2A64-F799-9834-89EF-FF30FC56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MDE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EEA1A-679F-1117-7D94-709EA1C5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 err="1">
                <a:latin typeface="Lora" pitchFamily="2" charset="77"/>
              </a:rPr>
              <a:t>Минимальныи</a:t>
            </a:r>
            <a:r>
              <a:rPr lang="ru-RU" sz="1800" dirty="0">
                <a:latin typeface="Lora" pitchFamily="2" charset="77"/>
              </a:rPr>
              <a:t>̆ </a:t>
            </a:r>
            <a:r>
              <a:rPr lang="ru-RU" sz="1800" dirty="0" err="1">
                <a:latin typeface="Lora" pitchFamily="2" charset="77"/>
              </a:rPr>
              <a:t>ожидаемыи</a:t>
            </a:r>
            <a:r>
              <a:rPr lang="ru-RU" sz="1800" dirty="0">
                <a:latin typeface="Lora" pitchFamily="2" charset="77"/>
              </a:rPr>
              <a:t>̆ эффект – это </a:t>
            </a:r>
            <a:r>
              <a:rPr lang="ru-RU" sz="1800" dirty="0" err="1">
                <a:latin typeface="Lora" pitchFamily="2" charset="77"/>
              </a:rPr>
              <a:t>наименьшии</a:t>
            </a:r>
            <a:r>
              <a:rPr lang="ru-RU" sz="1800" dirty="0">
                <a:latin typeface="Lora" pitchFamily="2" charset="77"/>
              </a:rPr>
              <a:t>̆ </a:t>
            </a:r>
            <a:r>
              <a:rPr lang="ru-RU" sz="1800" dirty="0" err="1">
                <a:latin typeface="Lora" pitchFamily="2" charset="77"/>
              </a:rPr>
              <a:t>истинныи</a:t>
            </a:r>
            <a:r>
              <a:rPr lang="ru-RU" sz="1800" dirty="0">
                <a:latin typeface="Lora" pitchFamily="2" charset="77"/>
              </a:rPr>
              <a:t>̆ эффект </a:t>
            </a:r>
            <a:r>
              <a:rPr lang="ru-RU" sz="1800" dirty="0" err="1">
                <a:latin typeface="Lora" pitchFamily="2" charset="77"/>
              </a:rPr>
              <a:t>полученныи</a:t>
            </a:r>
            <a:r>
              <a:rPr lang="ru-RU" sz="1800" dirty="0">
                <a:latin typeface="Lora" pitchFamily="2" charset="77"/>
              </a:rPr>
              <a:t>̆ от изменений, </a:t>
            </a:r>
            <a:r>
              <a:rPr lang="ru-RU" sz="1800" dirty="0" err="1">
                <a:latin typeface="Lora" pitchFamily="2" charset="77"/>
              </a:rPr>
              <a:t>которыи</a:t>
            </a:r>
            <a:r>
              <a:rPr lang="ru-RU" sz="1800" dirty="0">
                <a:latin typeface="Lora" pitchFamily="2" charset="77"/>
              </a:rPr>
              <a:t>̆ с уверенностью сможет обнаружить </a:t>
            </a:r>
            <a:r>
              <a:rPr lang="ru-RU" sz="1800" dirty="0" err="1">
                <a:latin typeface="Lora" pitchFamily="2" charset="77"/>
              </a:rPr>
              <a:t>статистическии</a:t>
            </a:r>
            <a:r>
              <a:rPr lang="ru-RU" sz="1800" dirty="0">
                <a:latin typeface="Lora" pitchFamily="2" charset="77"/>
              </a:rPr>
              <a:t>̆ критерий</a:t>
            </a:r>
            <a:endParaRPr lang="en-US" sz="1800" dirty="0">
              <a:latin typeface="Lora" pitchFamily="2" charset="77"/>
            </a:endParaRPr>
          </a:p>
          <a:p>
            <a:pPr marL="0" indent="0">
              <a:buNone/>
            </a:pPr>
            <a:r>
              <a:rPr lang="ru-RU" sz="1800" dirty="0">
                <a:latin typeface="Lora" pitchFamily="2" charset="77"/>
              </a:rPr>
              <a:t> </a:t>
            </a:r>
          </a:p>
          <a:p>
            <a:pPr marL="0" indent="0">
              <a:buNone/>
            </a:pPr>
            <a:r>
              <a:rPr lang="ru-RU" sz="1800" dirty="0">
                <a:latin typeface="Lora" pitchFamily="2" charset="77"/>
              </a:rPr>
              <a:t>Более формально: это </a:t>
            </a:r>
            <a:r>
              <a:rPr lang="ru-RU" sz="1800" dirty="0" err="1">
                <a:latin typeface="Lora" pitchFamily="2" charset="77"/>
              </a:rPr>
              <a:t>наименьшии</a:t>
            </a:r>
            <a:r>
              <a:rPr lang="ru-RU" sz="1800" dirty="0">
                <a:latin typeface="Lora" pitchFamily="2" charset="77"/>
              </a:rPr>
              <a:t>̆ </a:t>
            </a:r>
            <a:r>
              <a:rPr lang="ru-RU" sz="1800" dirty="0" err="1">
                <a:latin typeface="Lora" pitchFamily="2" charset="77"/>
              </a:rPr>
              <a:t>истинныи</a:t>
            </a:r>
            <a:r>
              <a:rPr lang="ru-RU" sz="1800" dirty="0">
                <a:latin typeface="Lora" pitchFamily="2" charset="77"/>
              </a:rPr>
              <a:t>̆ эффект </a:t>
            </a:r>
            <a:r>
              <a:rPr lang="ru-RU" sz="1800" dirty="0" err="1">
                <a:latin typeface="Lora" pitchFamily="2" charset="77"/>
              </a:rPr>
              <a:t>полученныи</a:t>
            </a:r>
            <a:r>
              <a:rPr lang="ru-RU" sz="1800" dirty="0">
                <a:latin typeface="Lora" pitchFamily="2" charset="77"/>
              </a:rPr>
              <a:t>̆ от изменений, </a:t>
            </a:r>
            <a:r>
              <a:rPr lang="ru-RU" sz="1800" dirty="0" err="1">
                <a:latin typeface="Lora" pitchFamily="2" charset="77"/>
              </a:rPr>
              <a:t>которыи</a:t>
            </a:r>
            <a:r>
              <a:rPr lang="ru-RU" sz="1800" dirty="0">
                <a:latin typeface="Lora" pitchFamily="2" charset="77"/>
              </a:rPr>
              <a:t>̆ имеет </a:t>
            </a:r>
            <a:r>
              <a:rPr lang="ru-RU" sz="1800" dirty="0" err="1">
                <a:latin typeface="Lora" pitchFamily="2" charset="77"/>
              </a:rPr>
              <a:t>определенныи</a:t>
            </a:r>
            <a:r>
              <a:rPr lang="ru-RU" sz="1800" dirty="0">
                <a:latin typeface="Lora" pitchFamily="2" charset="77"/>
              </a:rPr>
              <a:t>̆ уровень </a:t>
            </a:r>
            <a:r>
              <a:rPr lang="ru-RU" sz="1800" dirty="0" err="1">
                <a:latin typeface="Lora" pitchFamily="2" charset="77"/>
              </a:rPr>
              <a:t>статистическои</a:t>
            </a:r>
            <a:r>
              <a:rPr lang="ru-RU" sz="1800" dirty="0">
                <a:latin typeface="Lora" pitchFamily="2" charset="77"/>
              </a:rPr>
              <a:t>̆ мощности для определенного уровня </a:t>
            </a:r>
            <a:r>
              <a:rPr lang="ru-RU" sz="1800" dirty="0" err="1">
                <a:latin typeface="Lora" pitchFamily="2" charset="77"/>
              </a:rPr>
              <a:t>статистическои</a:t>
            </a:r>
            <a:r>
              <a:rPr lang="ru-RU" sz="1800" dirty="0">
                <a:latin typeface="Lora" pitchFamily="2" charset="77"/>
              </a:rPr>
              <a:t>̆ значимости, учитывая </a:t>
            </a:r>
            <a:r>
              <a:rPr lang="ru-RU" sz="1800" dirty="0" err="1">
                <a:latin typeface="Lora" pitchFamily="2" charset="77"/>
              </a:rPr>
              <a:t>конкретныи</a:t>
            </a:r>
            <a:r>
              <a:rPr lang="ru-RU" sz="1800" dirty="0">
                <a:latin typeface="Lora" pitchFamily="2" charset="77"/>
              </a:rPr>
              <a:t>̆ </a:t>
            </a:r>
            <a:r>
              <a:rPr lang="ru-RU" sz="1800" dirty="0" err="1">
                <a:latin typeface="Lora" pitchFamily="2" charset="77"/>
              </a:rPr>
              <a:t>статистическии</a:t>
            </a:r>
            <a:r>
              <a:rPr lang="ru-RU" sz="1800" dirty="0">
                <a:latin typeface="Lora" pitchFamily="2" charset="77"/>
              </a:rPr>
              <a:t>̆ тест</a:t>
            </a:r>
            <a:endParaRPr lang="en-US" sz="1800" dirty="0">
              <a:latin typeface="Lora" pitchFamily="2" charset="77"/>
            </a:endParaRPr>
          </a:p>
          <a:p>
            <a:pPr marL="0" indent="0">
              <a:buNone/>
            </a:pPr>
            <a:r>
              <a:rPr lang="ru-RU" sz="1800" dirty="0">
                <a:latin typeface="Lora" pitchFamily="2" charset="77"/>
              </a:rPr>
              <a:t> </a:t>
            </a:r>
          </a:p>
          <a:p>
            <a:pPr marL="0" indent="0">
              <a:buNone/>
            </a:pPr>
            <a:r>
              <a:rPr lang="ru-RU" sz="1800" dirty="0">
                <a:latin typeface="Lora" pitchFamily="2" charset="77"/>
              </a:rPr>
              <a:t>...</a:t>
            </a:r>
            <a:r>
              <a:rPr lang="ru-RU" sz="1800" dirty="0" err="1">
                <a:latin typeface="Lora" pitchFamily="2" charset="77"/>
              </a:rPr>
              <a:t>определенныи</a:t>
            </a:r>
            <a:r>
              <a:rPr lang="ru-RU" sz="1800" dirty="0">
                <a:latin typeface="Lora" pitchFamily="2" charset="77"/>
              </a:rPr>
              <a:t>̆ уровень </a:t>
            </a:r>
            <a:r>
              <a:rPr lang="ru-RU" sz="1800" dirty="0" err="1">
                <a:latin typeface="Lora" pitchFamily="2" charset="77"/>
              </a:rPr>
              <a:t>статистическои</a:t>
            </a:r>
            <a:r>
              <a:rPr lang="ru-RU" sz="1800" dirty="0">
                <a:latin typeface="Lora" pitchFamily="2" charset="77"/>
              </a:rPr>
              <a:t>̆ мощности для определенного уровня </a:t>
            </a:r>
            <a:r>
              <a:rPr lang="ru-RU" sz="1800" dirty="0" err="1">
                <a:latin typeface="Lora" pitchFamily="2" charset="77"/>
              </a:rPr>
              <a:t>статистическои</a:t>
            </a:r>
            <a:r>
              <a:rPr lang="ru-RU" sz="1800" dirty="0">
                <a:latin typeface="Lora" pitchFamily="2" charset="77"/>
              </a:rPr>
              <a:t>̆ значимости... – в расчетах </a:t>
            </a:r>
            <a:r>
              <a:rPr lang="en-GB" sz="1800" dirty="0">
                <a:latin typeface="Lora" pitchFamily="2" charset="77"/>
              </a:rPr>
              <a:t>MDE </a:t>
            </a:r>
            <a:r>
              <a:rPr lang="ru-RU" sz="1800" dirty="0">
                <a:latin typeface="Lora" pitchFamily="2" charset="77"/>
              </a:rPr>
              <a:t>участвуют альфа, бета и размер выборки. Исходя из заданных </a:t>
            </a:r>
            <a:r>
              <a:rPr lang="ru-RU" sz="1800" dirty="0" err="1">
                <a:latin typeface="Lora" pitchFamily="2" charset="77"/>
              </a:rPr>
              <a:t>уровнеи</a:t>
            </a:r>
            <a:r>
              <a:rPr lang="ru-RU" sz="1800" dirty="0">
                <a:latin typeface="Lora" pitchFamily="2" charset="77"/>
              </a:rPr>
              <a:t>̆ мощности и значимости, </a:t>
            </a:r>
            <a:r>
              <a:rPr lang="en-GB" sz="1800" dirty="0">
                <a:latin typeface="Lora" pitchFamily="2" charset="77"/>
              </a:rPr>
              <a:t>MDE </a:t>
            </a:r>
            <a:r>
              <a:rPr lang="ru-RU" sz="1800" dirty="0">
                <a:latin typeface="Lora" pitchFamily="2" charset="77"/>
              </a:rPr>
              <a:t>будет варьироваться при одном и том же объеме выборки. Это можно понять на Графике расчета </a:t>
            </a:r>
            <a:r>
              <a:rPr lang="en-GB" sz="1800" dirty="0">
                <a:latin typeface="Lora" pitchFamily="2" charset="77"/>
              </a:rPr>
              <a:t>MDE: </a:t>
            </a:r>
            <a:r>
              <a:rPr lang="ru-RU" sz="1800" dirty="0">
                <a:latin typeface="Lora" pitchFamily="2" charset="77"/>
              </a:rPr>
              <a:t>чем ниже альфа и бета, тем больше потребуется </a:t>
            </a:r>
            <a:r>
              <a:rPr lang="ru-RU" sz="1800" dirty="0" err="1">
                <a:latin typeface="Lora" pitchFamily="2" charset="77"/>
              </a:rPr>
              <a:t>пользователеи</a:t>
            </a:r>
            <a:r>
              <a:rPr lang="ru-RU" sz="1800" dirty="0">
                <a:latin typeface="Lora" pitchFamily="2" charset="77"/>
              </a:rPr>
              <a:t>̆ для одного и того же </a:t>
            </a:r>
            <a:r>
              <a:rPr lang="en-GB" sz="1800" dirty="0">
                <a:latin typeface="Lora" pitchFamily="2" charset="77"/>
              </a:rPr>
              <a:t>MDE </a:t>
            </a:r>
          </a:p>
          <a:p>
            <a:pPr marL="0" indent="0">
              <a:buNone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46623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180460D-D5BA-166B-E036-DA4BCEDB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685" y="5040799"/>
            <a:ext cx="5464629" cy="18172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F75EC9-FAB2-B2C0-25A8-F0C3D4AC3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MDE</a:t>
            </a:r>
            <a:endParaRPr lang="en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86C16D-03E2-AECD-28FF-2EB58FAE5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57" y="1551590"/>
            <a:ext cx="4755243" cy="36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9882FB1-25F7-6DBA-AB58-66638BDDD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116" y="1551590"/>
            <a:ext cx="3652687" cy="36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8236-0B7F-9AFF-95FE-72EDD880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Множественная проверка гипотез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377F7-D5AE-FDD9-6DC2-A90CFC40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251109"/>
            <a:ext cx="7772400" cy="2606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CEC4A9F-E6EE-1569-A604-0E61DF0C77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1800" dirty="0">
                    <a:effectLst/>
                    <a:latin typeface="Lora" pitchFamily="2" charset="77"/>
                  </a:rPr>
                  <a:t>При </a:t>
                </a:r>
                <a:r>
                  <a:rPr lang="ru-RU" sz="1800" dirty="0" err="1">
                    <a:effectLst/>
                    <a:latin typeface="Lora" pitchFamily="2" charset="77"/>
                  </a:rPr>
                  <a:t>одновременнои</a:t>
                </a:r>
                <a:r>
                  <a:rPr lang="ru-RU" sz="1800" dirty="0">
                    <a:effectLst/>
                    <a:latin typeface="Lora" pitchFamily="2" charset="77"/>
                  </a:rPr>
                  <a:t>̆ проверке большого числа гипотез на том же наборе данных вероятность сделать неверное заключение в отношении хотя бы </a:t>
                </a:r>
                <a:r>
                  <a:rPr lang="ru-RU" sz="1800" dirty="0" err="1">
                    <a:effectLst/>
                    <a:latin typeface="Lora" pitchFamily="2" charset="77"/>
                  </a:rPr>
                  <a:t>однои</a:t>
                </a:r>
                <a:r>
                  <a:rPr lang="ru-RU" sz="1800" dirty="0">
                    <a:effectLst/>
                    <a:latin typeface="Lora" pitchFamily="2" charset="77"/>
                  </a:rPr>
                  <a:t>̆ из этих гипотез значительно превышает изначально </a:t>
                </a:r>
                <a:r>
                  <a:rPr lang="ru-RU" sz="1800" dirty="0" err="1">
                    <a:effectLst/>
                    <a:latin typeface="Lora" pitchFamily="2" charset="77"/>
                  </a:rPr>
                  <a:t>принятыи</a:t>
                </a:r>
                <a:r>
                  <a:rPr lang="ru-RU" sz="1800" dirty="0">
                    <a:effectLst/>
                    <a:latin typeface="Lora" pitchFamily="2" charset="77"/>
                  </a:rPr>
                  <a:t>̆ уровень значимости</a:t>
                </a:r>
              </a:p>
              <a:p>
                <a:pPr marL="0" indent="0">
                  <a:buNone/>
                </a:pPr>
                <a:endParaRPr lang="ru-RU" sz="1800" dirty="0">
                  <a:effectLst/>
                  <a:latin typeface="Lora" pitchFamily="2" charset="77"/>
                </a:endParaRPr>
              </a:p>
              <a:p>
                <a:pPr marL="0" indent="0" algn="ctr">
                  <a:buNone/>
                </a:pPr>
                <a:r>
                  <a:rPr lang="el-GR" sz="1800" i="1" dirty="0">
                    <a:solidFill>
                      <a:srgbClr val="1C1C1C"/>
                    </a:solidFill>
                    <a:effectLst/>
                    <a:latin typeface="Lora" pitchFamily="2" charset="77"/>
                  </a:rPr>
                  <a:t>1-(1-</a:t>
                </a:r>
                <a:r>
                  <a:rPr lang="el-GR" sz="1800" dirty="0">
                    <a:solidFill>
                      <a:srgbClr val="1C1C1C"/>
                    </a:solidFill>
                    <a:effectLst/>
                    <a:latin typeface="LucidaGrande" panose="020B0600040502020204" pitchFamily="34" charset="0"/>
                  </a:rPr>
                  <a:t>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solidFill>
                              <a:srgbClr val="1C1C1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1C1C1C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1C1C1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ru-RU" sz="1800" i="1" dirty="0">
                  <a:solidFill>
                    <a:srgbClr val="1C1C1C"/>
                  </a:solidFill>
                  <a:effectLst/>
                  <a:latin typeface="Lora" pitchFamily="2" charset="77"/>
                </a:endParaRPr>
              </a:p>
              <a:p>
                <a:pPr marL="0" indent="0">
                  <a:buNone/>
                </a:pPr>
                <a:r>
                  <a:rPr lang="ru-RU" sz="1800" dirty="0">
                    <a:solidFill>
                      <a:srgbClr val="1C1C1C"/>
                    </a:solidFill>
                    <a:effectLst/>
                    <a:latin typeface="Lora" pitchFamily="2" charset="77"/>
                  </a:rPr>
                  <a:t>При уровне значимости 95%, альфа будет </a:t>
                </a:r>
                <a:endParaRPr lang="ru-RU" dirty="0">
                  <a:effectLst/>
                </a:endParaRPr>
              </a:p>
              <a:p>
                <a:pPr marL="0" indent="0" algn="ctr">
                  <a:buNone/>
                </a:pPr>
                <a:endParaRPr lang="ru-RU" sz="1800" i="1" dirty="0">
                  <a:solidFill>
                    <a:srgbClr val="1C1C1C"/>
                  </a:solidFill>
                  <a:effectLst/>
                  <a:latin typeface="Lora" pitchFamily="2" charset="77"/>
                </a:endParaRPr>
              </a:p>
              <a:p>
                <a:pPr marL="0" indent="0" algn="ctr">
                  <a:buNone/>
                </a:pPr>
                <a:r>
                  <a:rPr lang="ru-RU" sz="1800" i="1" dirty="0">
                    <a:solidFill>
                      <a:srgbClr val="1C1C1C"/>
                    </a:solidFill>
                    <a:effectLst/>
                    <a:latin typeface="Lora" pitchFamily="2" charset="77"/>
                  </a:rPr>
                  <a:t>1-(1-0.05</a:t>
                </a:r>
                <a:r>
                  <a:rPr lang="en-GB" sz="1800" dirty="0">
                    <a:solidFill>
                      <a:srgbClr val="1C1C1C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solidFill>
                              <a:srgbClr val="1C1C1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1C1C1C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1C1C1C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sz="1800" i="1" dirty="0">
                    <a:solidFill>
                      <a:srgbClr val="1C1C1C"/>
                    </a:solidFill>
                    <a:effectLst/>
                    <a:latin typeface="Lora" pitchFamily="2" charset="77"/>
                  </a:rPr>
                  <a:t> = 0.142</a:t>
                </a: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endParaRPr lang="ru-RU" dirty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CEC4A9F-E6EE-1569-A604-0E61DF0C7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603" t="-11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458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E389-D90B-53A0-9B58-D29B41682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i="1" dirty="0">
                <a:solidFill>
                  <a:srgbClr val="1C1C1C"/>
                </a:solidFill>
                <a:effectLst/>
                <a:latin typeface="Lora" pitchFamily="2" charset="77"/>
              </a:rPr>
              <a:t>Поправка </a:t>
            </a:r>
            <a:r>
              <a:rPr lang="ru-RU" sz="1800" i="1" dirty="0" err="1">
                <a:solidFill>
                  <a:srgbClr val="1C1C1C"/>
                </a:solidFill>
                <a:effectLst/>
                <a:latin typeface="Lora" pitchFamily="2" charset="77"/>
              </a:rPr>
              <a:t>Бонферонни</a:t>
            </a:r>
            <a:endParaRPr lang="ru-RU" sz="1800" i="1" dirty="0">
              <a:solidFill>
                <a:srgbClr val="1C1C1C"/>
              </a:solidFill>
              <a:effectLst/>
              <a:latin typeface="Lora" pitchFamily="2" charset="77"/>
            </a:endParaRPr>
          </a:p>
          <a:p>
            <a:endParaRPr lang="ru-RU" sz="1800" i="1" dirty="0">
              <a:solidFill>
                <a:srgbClr val="1C1C1C"/>
              </a:solidFill>
              <a:latin typeface="Lora" pitchFamily="2" charset="77"/>
            </a:endParaRPr>
          </a:p>
          <a:p>
            <a:endParaRPr lang="ru-RU" sz="1800" i="1" dirty="0">
              <a:solidFill>
                <a:srgbClr val="1C1C1C"/>
              </a:solidFill>
              <a:latin typeface="Lora" pitchFamily="2" charset="77"/>
            </a:endParaRPr>
          </a:p>
          <a:p>
            <a:pPr lvl="1"/>
            <a:endParaRPr lang="ru-RU" sz="1400" i="1" dirty="0">
              <a:solidFill>
                <a:srgbClr val="1C1C1C"/>
              </a:solidFill>
              <a:effectLst/>
              <a:latin typeface="Lora" pitchFamily="2" charset="77"/>
            </a:endParaRPr>
          </a:p>
          <a:p>
            <a:pPr lvl="1"/>
            <a:endParaRPr lang="ru-RU" sz="1400" i="1" dirty="0">
              <a:solidFill>
                <a:srgbClr val="1C1C1C"/>
              </a:solidFill>
              <a:latin typeface="Lora" pitchFamily="2" charset="77"/>
            </a:endParaRPr>
          </a:p>
          <a:p>
            <a:pPr lvl="1"/>
            <a:endParaRPr lang="ru-RU" sz="1400" i="1" dirty="0">
              <a:solidFill>
                <a:srgbClr val="1C1C1C"/>
              </a:solidFill>
              <a:latin typeface="Lora" pitchFamily="2" charset="77"/>
            </a:endParaRPr>
          </a:p>
          <a:p>
            <a:pPr lvl="1"/>
            <a:endParaRPr lang="ru-RU" sz="1400" i="1" dirty="0">
              <a:solidFill>
                <a:srgbClr val="1C1C1C"/>
              </a:solidFill>
              <a:latin typeface="Lora" pitchFamily="2" charset="77"/>
            </a:endParaRPr>
          </a:p>
          <a:p>
            <a:pPr lvl="1"/>
            <a:endParaRPr lang="ru-RU" sz="1400" i="1" dirty="0">
              <a:solidFill>
                <a:srgbClr val="1C1C1C"/>
              </a:solidFill>
              <a:latin typeface="Lora" pitchFamily="2" charset="77"/>
            </a:endParaRPr>
          </a:p>
          <a:p>
            <a:pPr lvl="1"/>
            <a:endParaRPr lang="ru-RU" sz="1400" i="1" dirty="0">
              <a:solidFill>
                <a:srgbClr val="1C1C1C"/>
              </a:solidFill>
              <a:latin typeface="Lora" pitchFamily="2" charset="77"/>
            </a:endParaRPr>
          </a:p>
          <a:p>
            <a:pPr lvl="1"/>
            <a:endParaRPr lang="ru-RU" sz="1400" i="1" dirty="0">
              <a:solidFill>
                <a:srgbClr val="1C1C1C"/>
              </a:solidFill>
              <a:latin typeface="Lora" pitchFamily="2" charset="77"/>
            </a:endParaRPr>
          </a:p>
          <a:p>
            <a:pPr lvl="1"/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Зная число тестов, можно вычислить </a:t>
            </a:r>
            <a:r>
              <a:rPr lang="ru-RU" sz="1400" dirty="0" err="1">
                <a:solidFill>
                  <a:srgbClr val="1C1C1C"/>
                </a:solidFill>
                <a:effectLst/>
                <a:latin typeface="Lora" pitchFamily="2" charset="77"/>
              </a:rPr>
              <a:t>скорректированныи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̆ уровень значимости и использовать его </a:t>
            </a:r>
            <a:endParaRPr lang="ru-RU" sz="700" dirty="0">
              <a:effectLst/>
            </a:endParaRPr>
          </a:p>
          <a:p>
            <a:pPr lvl="1"/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Например, чтобы сохранить в группе из 10 тестов вероятность ошибки </a:t>
            </a:r>
            <a:r>
              <a:rPr lang="en-GB" sz="1400" dirty="0">
                <a:solidFill>
                  <a:srgbClr val="1C1C1C"/>
                </a:solidFill>
                <a:effectLst/>
                <a:latin typeface="Lora" pitchFamily="2" charset="77"/>
              </a:rPr>
              <a:t>I 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рода </a:t>
            </a:r>
            <a:r>
              <a:rPr lang="en-GB" sz="1400" dirty="0">
                <a:solidFill>
                  <a:srgbClr val="1C1C1C"/>
                </a:solidFill>
                <a:effectLst/>
                <a:latin typeface="Lora" pitchFamily="2" charset="77"/>
              </a:rPr>
              <a:t>0.05, 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нужно проводить </a:t>
            </a:r>
            <a:r>
              <a:rPr lang="ru-RU" sz="1400" dirty="0" err="1">
                <a:solidFill>
                  <a:srgbClr val="1C1C1C"/>
                </a:solidFill>
                <a:effectLst/>
                <a:latin typeface="Lora" pitchFamily="2" charset="77"/>
              </a:rPr>
              <a:t>каждыи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̆ тест при </a:t>
            </a:r>
            <a:r>
              <a:rPr lang="el-GR" sz="1400" dirty="0">
                <a:solidFill>
                  <a:srgbClr val="1C1C1C"/>
                </a:solidFill>
                <a:effectLst/>
                <a:latin typeface="LucidaGrande" panose="020B0600040502020204" pitchFamily="34" charset="0"/>
              </a:rPr>
              <a:t>α </a:t>
            </a:r>
            <a:r>
              <a:rPr lang="el-GR" sz="1400" i="1" dirty="0">
                <a:solidFill>
                  <a:srgbClr val="1C1C1C"/>
                </a:solidFill>
                <a:effectLst/>
                <a:latin typeface="Lora" pitchFamily="2" charset="77"/>
              </a:rPr>
              <a:t>= 0.005 </a:t>
            </a:r>
            <a:endParaRPr lang="el-GR" sz="400" dirty="0">
              <a:effectLst/>
            </a:endParaRPr>
          </a:p>
          <a:p>
            <a:pPr marL="457200" lvl="1" indent="0">
              <a:buNone/>
            </a:pPr>
            <a:endParaRPr lang="el-GR" sz="800" dirty="0">
              <a:effectLst/>
            </a:endParaRPr>
          </a:p>
          <a:p>
            <a:pPr marL="457200" lvl="1" indent="0">
              <a:buNone/>
            </a:pPr>
            <a:endParaRPr lang="ru-RU" sz="1400" i="1" dirty="0">
              <a:solidFill>
                <a:srgbClr val="1C1C1C"/>
              </a:solidFill>
              <a:effectLst/>
              <a:latin typeface="Lora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8FA3ED-3D47-0742-0960-B69E8B3D4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Множественная проверка гипотез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EF048-37E4-B611-12AA-C6FF55CF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63" y="2480800"/>
            <a:ext cx="1715873" cy="12831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1820F7-D139-3EB4-AE45-BE951531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799" y="185238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4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E389-D90B-53A0-9B58-D29B41682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i="1" dirty="0">
                <a:solidFill>
                  <a:srgbClr val="1C1C1C"/>
                </a:solidFill>
                <a:effectLst/>
                <a:latin typeface="Lora" pitchFamily="2" charset="77"/>
              </a:rPr>
              <a:t>поправка </a:t>
            </a:r>
            <a:r>
              <a:rPr lang="ru-RU" sz="1800" i="1" dirty="0" err="1">
                <a:solidFill>
                  <a:srgbClr val="1C1C1C"/>
                </a:solidFill>
                <a:effectLst/>
                <a:latin typeface="Lora" pitchFamily="2" charset="77"/>
              </a:rPr>
              <a:t>Бенджамини-Хохберга</a:t>
            </a:r>
            <a:r>
              <a:rPr lang="ru-RU" sz="1800" i="1" dirty="0">
                <a:solidFill>
                  <a:srgbClr val="1C1C1C"/>
                </a:solidFill>
                <a:effectLst/>
                <a:latin typeface="Lora" pitchFamily="2" charset="77"/>
              </a:rPr>
              <a:t> </a:t>
            </a:r>
            <a:endParaRPr lang="ru-RU" sz="1200" dirty="0">
              <a:effectLst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Сортируем в порядке возрастания </a:t>
            </a:r>
            <a:r>
              <a:rPr lang="en-GB" sz="1400" dirty="0">
                <a:solidFill>
                  <a:srgbClr val="1C1C1C"/>
                </a:solidFill>
                <a:effectLst/>
                <a:latin typeface="Lora" pitchFamily="2" charset="77"/>
              </a:rPr>
              <a:t>N 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значений </a:t>
            </a:r>
            <a:r>
              <a:rPr lang="en-GB" sz="1400" dirty="0">
                <a:solidFill>
                  <a:srgbClr val="1C1C1C"/>
                </a:solidFill>
                <a:effectLst/>
                <a:latin typeface="Lora" pitchFamily="2" charset="77"/>
              </a:rPr>
              <a:t>p, 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полученные в тестах, и присваиваем им ранги </a:t>
            </a:r>
            <a:r>
              <a:rPr lang="en-GB" sz="1400" i="1" dirty="0">
                <a:solidFill>
                  <a:srgbClr val="1C1C1C"/>
                </a:solidFill>
                <a:effectLst/>
                <a:latin typeface="Lora" pitchFamily="2" charset="77"/>
              </a:rPr>
              <a:t>j 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от </a:t>
            </a:r>
            <a:r>
              <a:rPr lang="ru-RU" sz="1400" i="1" dirty="0">
                <a:solidFill>
                  <a:srgbClr val="1C1C1C"/>
                </a:solidFill>
                <a:effectLst/>
                <a:latin typeface="Lora" pitchFamily="2" charset="77"/>
              </a:rPr>
              <a:t>1 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до </a:t>
            </a:r>
            <a:r>
              <a:rPr lang="en-GB" sz="1400" i="1" dirty="0">
                <a:solidFill>
                  <a:srgbClr val="1C1C1C"/>
                </a:solidFill>
                <a:effectLst/>
                <a:latin typeface="Lora" pitchFamily="2" charset="77"/>
              </a:rPr>
              <a:t>N </a:t>
            </a:r>
            <a:r>
              <a:rPr lang="ru-RU" sz="700" dirty="0"/>
              <a:t>           </a:t>
            </a:r>
            <a:r>
              <a:rPr lang="en-GB" sz="1400" i="1" dirty="0">
                <a:solidFill>
                  <a:srgbClr val="1C1C1C"/>
                </a:solidFill>
                <a:effectLst/>
                <a:latin typeface="Lora" pitchFamily="2" charset="77"/>
              </a:rPr>
              <a:t>p1 ≤p2 ≤···≤pN−1 ≤</a:t>
            </a:r>
            <a:r>
              <a:rPr lang="en-GB" sz="1400" i="1" dirty="0" err="1">
                <a:solidFill>
                  <a:srgbClr val="1C1C1C"/>
                </a:solidFill>
                <a:effectLst/>
                <a:latin typeface="Lora" pitchFamily="2" charset="77"/>
              </a:rPr>
              <a:t>pN</a:t>
            </a:r>
            <a:endParaRPr lang="ru-RU" sz="1400" i="1" dirty="0">
              <a:solidFill>
                <a:srgbClr val="1C1C1C"/>
              </a:solidFill>
              <a:effectLst/>
              <a:latin typeface="Lora" pitchFamily="2" charset="7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Находим </a:t>
            </a:r>
            <a:r>
              <a:rPr lang="en-GB" sz="1400" dirty="0">
                <a:solidFill>
                  <a:srgbClr val="1C1C1C"/>
                </a:solidFill>
                <a:effectLst/>
                <a:latin typeface="Lora" pitchFamily="2" charset="77"/>
              </a:rPr>
              <a:t>p 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с наибольшим рангом </a:t>
            </a:r>
            <a:r>
              <a:rPr lang="en-GB" sz="1400" i="1" dirty="0">
                <a:solidFill>
                  <a:srgbClr val="1C1C1C"/>
                </a:solidFill>
                <a:effectLst/>
                <a:latin typeface="Lora" pitchFamily="2" charset="77"/>
              </a:rPr>
              <a:t>j*</a:t>
            </a:r>
            <a:r>
              <a:rPr lang="en-GB" sz="1400" dirty="0">
                <a:solidFill>
                  <a:srgbClr val="1C1C1C"/>
                </a:solidFill>
                <a:effectLst/>
                <a:latin typeface="Lora" pitchFamily="2" charset="77"/>
              </a:rPr>
              <a:t>, 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такое чтобы </a:t>
            </a:r>
            <a:r>
              <a:rPr lang="en-GB" sz="1400" i="1" dirty="0" err="1">
                <a:solidFill>
                  <a:srgbClr val="1C1C1C"/>
                </a:solidFill>
                <a:effectLst/>
                <a:latin typeface="Lora" pitchFamily="2" charset="77"/>
              </a:rPr>
              <a:t>pj</a:t>
            </a:r>
            <a:r>
              <a:rPr lang="en-GB" sz="1400" i="1" dirty="0">
                <a:solidFill>
                  <a:srgbClr val="1C1C1C"/>
                </a:solidFill>
                <a:effectLst/>
                <a:latin typeface="Lora" pitchFamily="2" charset="77"/>
              </a:rPr>
              <a:t> ≤</a:t>
            </a:r>
            <a:r>
              <a:rPr lang="el-GR" sz="1400" dirty="0">
                <a:solidFill>
                  <a:srgbClr val="1C1C1C"/>
                </a:solidFill>
                <a:effectLst/>
                <a:latin typeface="LucidaGrande" panose="020B0600040502020204" pitchFamily="34" charset="0"/>
              </a:rPr>
              <a:t>γ</a:t>
            </a:r>
            <a:r>
              <a:rPr lang="el-GR" sz="1400" i="1" dirty="0">
                <a:solidFill>
                  <a:srgbClr val="1C1C1C"/>
                </a:solidFill>
                <a:effectLst/>
                <a:latin typeface="Lora" pitchFamily="2" charset="77"/>
              </a:rPr>
              <a:t>(</a:t>
            </a:r>
            <a:r>
              <a:rPr lang="en-GB" sz="1400" i="1" dirty="0">
                <a:solidFill>
                  <a:srgbClr val="1C1C1C"/>
                </a:solidFill>
                <a:effectLst/>
                <a:latin typeface="Lora" pitchFamily="2" charset="77"/>
              </a:rPr>
              <a:t>j/N)</a:t>
            </a:r>
            <a:endParaRPr lang="ru-RU" sz="1400" i="1" dirty="0">
              <a:solidFill>
                <a:srgbClr val="1C1C1C"/>
              </a:solidFill>
              <a:effectLst/>
              <a:latin typeface="Lora" pitchFamily="2" charset="7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Все тесты с рангами </a:t>
            </a:r>
            <a:r>
              <a:rPr lang="en-GB" sz="1400" i="1" dirty="0">
                <a:solidFill>
                  <a:srgbClr val="1C1C1C"/>
                </a:solidFill>
                <a:effectLst/>
                <a:latin typeface="Lora" pitchFamily="2" charset="77"/>
              </a:rPr>
              <a:t>j 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меньше </a:t>
            </a:r>
            <a:r>
              <a:rPr lang="en-GB" sz="1400" i="1" dirty="0">
                <a:solidFill>
                  <a:srgbClr val="1C1C1C"/>
                </a:solidFill>
                <a:effectLst/>
                <a:latin typeface="Lora" pitchFamily="2" charset="77"/>
              </a:rPr>
              <a:t>j* </a:t>
            </a:r>
            <a:r>
              <a:rPr lang="ru-RU" sz="1400" dirty="0">
                <a:solidFill>
                  <a:srgbClr val="1C1C1C"/>
                </a:solidFill>
                <a:effectLst/>
                <a:latin typeface="Lora" pitchFamily="2" charset="77"/>
              </a:rPr>
              <a:t>считаем значимыми </a:t>
            </a:r>
            <a:endParaRPr lang="ru-RU" sz="700" dirty="0">
              <a:effectLst/>
            </a:endParaRPr>
          </a:p>
          <a:p>
            <a:pPr lvl="1"/>
            <a:endParaRPr lang="ru-RU" sz="1400" i="1" dirty="0">
              <a:solidFill>
                <a:srgbClr val="1C1C1C"/>
              </a:solidFill>
              <a:effectLst/>
              <a:latin typeface="Lora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8FA3ED-3D47-0742-0960-B69E8B3D4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Множественная проверка гипотез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5F127-8181-8EED-FD25-C1C4BA237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623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441BEA-7400-5A58-4407-B6414BC8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6" y="3699025"/>
            <a:ext cx="2223793" cy="22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5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11"/>
          <p:cNvPicPr preferRelativeResize="0"/>
          <p:nvPr/>
        </p:nvPicPr>
        <p:blipFill rotWithShape="1">
          <a:blip r:embed="rId3">
            <a:alphaModFix/>
          </a:blip>
          <a:srcRect t="2006" b="2006"/>
          <a:stretch/>
        </p:blipFill>
        <p:spPr>
          <a:xfrm>
            <a:off x="298800" y="298800"/>
            <a:ext cx="11594400" cy="6260400"/>
          </a:xfrm>
          <a:prstGeom prst="roundRect">
            <a:avLst>
              <a:gd name="adj" fmla="val 5258"/>
            </a:avLst>
          </a:prstGeom>
          <a:noFill/>
          <a:ln>
            <a:noFill/>
          </a:ln>
        </p:spPr>
      </p:pic>
      <p:sp>
        <p:nvSpPr>
          <p:cNvPr id="1168" name="Google Shape;1168;p111"/>
          <p:cNvSpPr/>
          <p:nvPr/>
        </p:nvSpPr>
        <p:spPr>
          <a:xfrm>
            <a:off x="3429200" y="2262033"/>
            <a:ext cx="1854400" cy="825600"/>
          </a:xfrm>
          <a:prstGeom prst="wedgeRoundRectCallout">
            <a:avLst>
              <a:gd name="adj1" fmla="val 65741"/>
              <a:gd name="adj2" fmla="val -4384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/>
              <a:t>Данные</a:t>
            </a:r>
            <a:endParaRPr sz="2400"/>
          </a:p>
        </p:txBody>
      </p:sp>
      <p:sp>
        <p:nvSpPr>
          <p:cNvPr id="1169" name="Google Shape;1169;p111"/>
          <p:cNvSpPr txBox="1"/>
          <p:nvPr/>
        </p:nvSpPr>
        <p:spPr>
          <a:xfrm>
            <a:off x="393900" y="5678233"/>
            <a:ext cx="5295200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467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sz="3467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0" name="Google Shape;1170;p111"/>
          <p:cNvSpPr/>
          <p:nvPr/>
        </p:nvSpPr>
        <p:spPr>
          <a:xfrm>
            <a:off x="3429200" y="420433"/>
            <a:ext cx="1854400" cy="825600"/>
          </a:xfrm>
          <a:prstGeom prst="wedgeRoundRectCallout">
            <a:avLst>
              <a:gd name="adj1" fmla="val 73274"/>
              <a:gd name="adj2" fmla="val 392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/>
              <a:t>Конкуренты</a:t>
            </a:r>
            <a:endParaRPr sz="2400"/>
          </a:p>
        </p:txBody>
      </p:sp>
      <p:sp>
        <p:nvSpPr>
          <p:cNvPr id="1171" name="Google Shape;1171;p111"/>
          <p:cNvSpPr/>
          <p:nvPr/>
        </p:nvSpPr>
        <p:spPr>
          <a:xfrm>
            <a:off x="6959800" y="420433"/>
            <a:ext cx="1854400" cy="825600"/>
          </a:xfrm>
          <a:prstGeom prst="wedgeRoundRectCallout">
            <a:avLst>
              <a:gd name="adj1" fmla="val -67121"/>
              <a:gd name="adj2" fmla="val 3768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/>
              <a:t>Feedback</a:t>
            </a:r>
            <a:endParaRPr sz="2400"/>
          </a:p>
        </p:txBody>
      </p:sp>
      <p:sp>
        <p:nvSpPr>
          <p:cNvPr id="1172" name="Google Shape;1172;p111"/>
          <p:cNvSpPr/>
          <p:nvPr/>
        </p:nvSpPr>
        <p:spPr>
          <a:xfrm>
            <a:off x="7175700" y="1436433"/>
            <a:ext cx="2019200" cy="825600"/>
          </a:xfrm>
          <a:prstGeom prst="wedgeRoundRectCallout">
            <a:avLst>
              <a:gd name="adj1" fmla="val -66437"/>
              <a:gd name="adj2" fmla="val 1768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/>
              <a:t>Исследования</a:t>
            </a:r>
            <a:endParaRPr sz="2400"/>
          </a:p>
        </p:txBody>
      </p:sp>
      <p:sp>
        <p:nvSpPr>
          <p:cNvPr id="1173" name="Google Shape;1173;p111"/>
          <p:cNvSpPr/>
          <p:nvPr/>
        </p:nvSpPr>
        <p:spPr>
          <a:xfrm>
            <a:off x="3264400" y="1341233"/>
            <a:ext cx="2019200" cy="825600"/>
          </a:xfrm>
          <a:prstGeom prst="wedgeRoundRectCallout">
            <a:avLst>
              <a:gd name="adj1" fmla="val 65714"/>
              <a:gd name="adj2" fmla="val 460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/>
              <a:t>Brainshtorm-ы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ED1C9-DF12-0501-52A4-887E6CB8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761" y="836407"/>
            <a:ext cx="6978478" cy="56564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F49A0F-09CA-1667-61B4-61489A6B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Проблема подглядывания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56151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89C30-FFDA-4F84-718C-CCE447DC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41" y="1701383"/>
            <a:ext cx="10567317" cy="345523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6549F7-662F-2C90-2C4D-915AF96D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265" y="4119327"/>
            <a:ext cx="1113576" cy="597529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1C1C1C"/>
                </a:solidFill>
                <a:effectLst/>
                <a:latin typeface="Lora" pitchFamily="2" charset="77"/>
              </a:rPr>
              <a:t>MDE ok?</a:t>
            </a:r>
            <a:endParaRPr lang="ru-RU" sz="1400" i="1" dirty="0">
              <a:solidFill>
                <a:srgbClr val="1C1C1C"/>
              </a:solidFill>
              <a:effectLst/>
              <a:latin typeface="Lor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128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0ECF-9705-D736-E927-C62CD351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Ловушки в экспериментах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47BF1-8185-DE0F-DFB3-A904DCC1A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Отложенный эффект</a:t>
            </a:r>
          </a:p>
          <a:p>
            <a:r>
              <a:rPr lang="ru-RU" dirty="0"/>
              <a:t>Сетевой эффект</a:t>
            </a:r>
          </a:p>
          <a:p>
            <a:r>
              <a:rPr lang="ru-RU" dirty="0"/>
              <a:t>Влияние имеющегося опыта</a:t>
            </a:r>
          </a:p>
        </p:txBody>
      </p:sp>
    </p:spTree>
    <p:extLst>
      <p:ext uri="{BB962C8B-B14F-4D97-AF65-F5344CB8AC3E}">
        <p14:creationId xmlns:p14="http://schemas.microsoft.com/office/powerpoint/2010/main" val="232618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47BF1-8185-DE0F-DFB3-A904DCC1A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Наложение эффектов</a:t>
            </a:r>
            <a:endParaRPr lang="en-RU"/>
          </a:p>
          <a:p>
            <a:pPr lvl="1"/>
            <a:r>
              <a:rPr lang="ru-RU"/>
              <a:t>Совокупное ухудшение условий</a:t>
            </a:r>
          </a:p>
          <a:p>
            <a:pPr lvl="1"/>
            <a:r>
              <a:rPr lang="ru-RU"/>
              <a:t>Кросс-корреляция</a:t>
            </a:r>
            <a:endParaRPr lang="en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318494-5BFF-BD73-7809-CCC2EEBE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Ловушки в экспериментах</a:t>
            </a:r>
            <a:endParaRPr lang="en-RU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B1C615-FE62-3F1C-129E-0137DA46A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143768"/>
              </p:ext>
            </p:extLst>
          </p:nvPr>
        </p:nvGraphicFramePr>
        <p:xfrm>
          <a:off x="1211310" y="4001294"/>
          <a:ext cx="4710519" cy="1484662"/>
        </p:xfrm>
        <a:graphic>
          <a:graphicData uri="http://schemas.openxmlformats.org/drawingml/2006/table">
            <a:tbl>
              <a:tblPr/>
              <a:tblGrid>
                <a:gridCol w="1389144">
                  <a:extLst>
                    <a:ext uri="{9D8B030D-6E8A-4147-A177-3AD203B41FA5}">
                      <a16:colId xmlns:a16="http://schemas.microsoft.com/office/drawing/2014/main" val="1725132924"/>
                    </a:ext>
                  </a:extLst>
                </a:gridCol>
                <a:gridCol w="847806">
                  <a:extLst>
                    <a:ext uri="{9D8B030D-6E8A-4147-A177-3AD203B41FA5}">
                      <a16:colId xmlns:a16="http://schemas.microsoft.com/office/drawing/2014/main" val="309171453"/>
                    </a:ext>
                  </a:extLst>
                </a:gridCol>
                <a:gridCol w="830344">
                  <a:extLst>
                    <a:ext uri="{9D8B030D-6E8A-4147-A177-3AD203B41FA5}">
                      <a16:colId xmlns:a16="http://schemas.microsoft.com/office/drawing/2014/main" val="675595048"/>
                    </a:ext>
                  </a:extLst>
                </a:gridCol>
                <a:gridCol w="830344">
                  <a:extLst>
                    <a:ext uri="{9D8B030D-6E8A-4147-A177-3AD203B41FA5}">
                      <a16:colId xmlns:a16="http://schemas.microsoft.com/office/drawing/2014/main" val="3984201516"/>
                    </a:ext>
                  </a:extLst>
                </a:gridCol>
                <a:gridCol w="812881">
                  <a:extLst>
                    <a:ext uri="{9D8B030D-6E8A-4147-A177-3AD203B41FA5}">
                      <a16:colId xmlns:a16="http://schemas.microsoft.com/office/drawing/2014/main" val="2146825027"/>
                    </a:ext>
                  </a:extLst>
                </a:gridCol>
              </a:tblGrid>
              <a:tr h="85496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1</a:t>
                      </a:r>
                      <a:endParaRPr lang="en-GB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endParaRPr lang="en-GB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460" marR="251460" marT="125730" marB="1257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endParaRPr lang="en-GB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460" marR="251460" marT="125730" marB="1257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20318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2</a:t>
                      </a:r>
                      <a:endParaRPr lang="en-GB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  <a:endParaRPr lang="en-GB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endParaRPr lang="en-GB" sz="5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</a:t>
                      </a:r>
                      <a:endParaRPr lang="en-GB" sz="5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</a:t>
                      </a:r>
                      <a:endParaRPr lang="en-GB" sz="5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02278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11A78-C571-FA95-DB9F-68DC75D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92" y="365125"/>
            <a:ext cx="2963798" cy="64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65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47BF1-8185-DE0F-DFB3-A904DCC1A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Парадокс Симпсона</a:t>
            </a:r>
            <a:endParaRPr lang="en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642DE-914F-32F1-CB03-7033A3C8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5" y="4374739"/>
            <a:ext cx="7772400" cy="22234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A6A96AA-12F7-60ED-97AA-B55AB20A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376" y="672680"/>
            <a:ext cx="5522259" cy="41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318494-5BFF-BD73-7809-CCC2EEBE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Ловушки в экспериментах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70746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C106-5768-F646-77DE-7AA0A5DC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Важно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EE3A0-86BC-9128-0CE8-6D8889DF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универсального средства проверить, является ли разница значимой</a:t>
            </a:r>
          </a:p>
          <a:p>
            <a:r>
              <a:rPr lang="ru-RU" dirty="0"/>
              <a:t>Отсутствие статистической значимости != отсутствие практической значимости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95BB0-40F0-854F-490A-0F996B16581B}"/>
              </a:ext>
            </a:extLst>
          </p:cNvPr>
          <p:cNvSpPr txBox="1"/>
          <p:nvPr/>
        </p:nvSpPr>
        <p:spPr>
          <a:xfrm>
            <a:off x="3065352" y="5807631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spurious correlations</a:t>
            </a:r>
            <a:r>
              <a:rPr lang="ru-RU" dirty="0"/>
              <a:t> </a:t>
            </a:r>
          </a:p>
          <a:p>
            <a:r>
              <a:rPr lang="en-RU" dirty="0">
                <a:hlinkClick r:id="rId2"/>
              </a:rPr>
              <a:t>https://tylervigen.com/spurious-correlations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6776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D4A2-A646-1842-A9EF-E2FF7456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056" y="2766218"/>
            <a:ext cx="2393887" cy="1325563"/>
          </a:xfrm>
        </p:spPr>
        <p:txBody>
          <a:bodyPr/>
          <a:lstStyle/>
          <a:p>
            <a:r>
              <a:rPr lang="ru-RU" dirty="0"/>
              <a:t>Вопросы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08501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113"/>
          <p:cNvPicPr preferRelativeResize="0"/>
          <p:nvPr/>
        </p:nvPicPr>
        <p:blipFill rotWithShape="1">
          <a:blip r:embed="rId3">
            <a:alphaModFix/>
          </a:blip>
          <a:srcRect t="2006" b="2006"/>
          <a:stretch/>
        </p:blipFill>
        <p:spPr>
          <a:xfrm>
            <a:off x="298800" y="298800"/>
            <a:ext cx="11594400" cy="6260400"/>
          </a:xfrm>
          <a:prstGeom prst="roundRect">
            <a:avLst>
              <a:gd name="adj" fmla="val 5258"/>
            </a:avLst>
          </a:prstGeom>
          <a:noFill/>
          <a:ln>
            <a:noFill/>
          </a:ln>
        </p:spPr>
      </p:pic>
      <p:sp>
        <p:nvSpPr>
          <p:cNvPr id="1186" name="Google Shape;1186;p113"/>
          <p:cNvSpPr txBox="1"/>
          <p:nvPr/>
        </p:nvSpPr>
        <p:spPr>
          <a:xfrm>
            <a:off x="393900" y="5678233"/>
            <a:ext cx="5295200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467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sz="3467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7" name="Google Shape;1187;p113"/>
          <p:cNvPicPr preferRelativeResize="0"/>
          <p:nvPr/>
        </p:nvPicPr>
        <p:blipFill rotWithShape="1">
          <a:blip r:embed="rId4">
            <a:alphaModFix/>
          </a:blip>
          <a:srcRect r="52315"/>
          <a:stretch/>
        </p:blipFill>
        <p:spPr>
          <a:xfrm rot="641040">
            <a:off x="4012393" y="1430133"/>
            <a:ext cx="405800" cy="3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13"/>
          <p:cNvSpPr txBox="1"/>
          <p:nvPr/>
        </p:nvSpPr>
        <p:spPr>
          <a:xfrm rot="1148863">
            <a:off x="8585207" y="5563367"/>
            <a:ext cx="4931637" cy="57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Гипотезы</a:t>
            </a:r>
            <a:endParaRPr sz="2400" b="1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115"/>
          <p:cNvPicPr preferRelativeResize="0"/>
          <p:nvPr/>
        </p:nvPicPr>
        <p:blipFill rotWithShape="1">
          <a:blip r:embed="rId3">
            <a:alphaModFix/>
          </a:blip>
          <a:srcRect l="10201" t="16012" r="4357" b="10165"/>
          <a:stretch/>
        </p:blipFill>
        <p:spPr>
          <a:xfrm>
            <a:off x="179767" y="298800"/>
            <a:ext cx="11594400" cy="6260400"/>
          </a:xfrm>
          <a:prstGeom prst="roundRect">
            <a:avLst>
              <a:gd name="adj" fmla="val 5258"/>
            </a:avLst>
          </a:prstGeom>
          <a:noFill/>
          <a:ln>
            <a:noFill/>
          </a:ln>
        </p:spPr>
      </p:pic>
      <p:sp>
        <p:nvSpPr>
          <p:cNvPr id="1199" name="Google Shape;1199;p115"/>
          <p:cNvSpPr/>
          <p:nvPr/>
        </p:nvSpPr>
        <p:spPr>
          <a:xfrm>
            <a:off x="5194500" y="3429000"/>
            <a:ext cx="1651000" cy="522300"/>
          </a:xfrm>
          <a:prstGeom prst="wedgeRoundRectCallout">
            <a:avLst>
              <a:gd name="adj1" fmla="val -29972"/>
              <a:gd name="adj2" fmla="val 6834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 err="1"/>
              <a:t>Аналитики</a:t>
            </a:r>
            <a:endParaRPr sz="2400" dirty="0"/>
          </a:p>
        </p:txBody>
      </p:sp>
      <p:sp>
        <p:nvSpPr>
          <p:cNvPr id="1200" name="Google Shape;1200;p115"/>
          <p:cNvSpPr/>
          <p:nvPr/>
        </p:nvSpPr>
        <p:spPr>
          <a:xfrm>
            <a:off x="6845499" y="3951300"/>
            <a:ext cx="2102558" cy="590567"/>
          </a:xfrm>
          <a:prstGeom prst="wedgeRoundRectCallout">
            <a:avLst>
              <a:gd name="adj1" fmla="val -47256"/>
              <a:gd name="adj2" fmla="val 8962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/>
              <a:t>Разработчики</a:t>
            </a:r>
            <a:endParaRPr sz="2400"/>
          </a:p>
        </p:txBody>
      </p:sp>
      <p:sp>
        <p:nvSpPr>
          <p:cNvPr id="1201" name="Google Shape;1201;p115"/>
          <p:cNvSpPr/>
          <p:nvPr/>
        </p:nvSpPr>
        <p:spPr>
          <a:xfrm>
            <a:off x="9588700" y="3811000"/>
            <a:ext cx="1449414" cy="522300"/>
          </a:xfrm>
          <a:prstGeom prst="wedgeRoundRectCallout">
            <a:avLst>
              <a:gd name="adj1" fmla="val -32516"/>
              <a:gd name="adj2" fmla="val 9103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 err="1"/>
              <a:t>Клиенты</a:t>
            </a:r>
            <a:endParaRPr sz="2400" dirty="0"/>
          </a:p>
        </p:txBody>
      </p:sp>
      <p:sp>
        <p:nvSpPr>
          <p:cNvPr id="1202" name="Google Shape;1202;p115"/>
          <p:cNvSpPr/>
          <p:nvPr/>
        </p:nvSpPr>
        <p:spPr>
          <a:xfrm>
            <a:off x="2273499" y="3429000"/>
            <a:ext cx="1286129" cy="522300"/>
          </a:xfrm>
          <a:prstGeom prst="wedgeRoundRectCallout">
            <a:avLst>
              <a:gd name="adj1" fmla="val -32516"/>
              <a:gd name="adj2" fmla="val 9103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/>
              <a:t>Бюджет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8057-A33C-E987-887A-36607508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экспериментов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BEDE7-B6C8-0C43-813B-3C9B0600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latin typeface="Lora" pitchFamily="2" charset="77"/>
              </a:rPr>
              <a:t>Классические: </a:t>
            </a:r>
            <a:r>
              <a:rPr lang="en-GB" sz="1800" dirty="0">
                <a:latin typeface="Lora" pitchFamily="2" charset="77"/>
              </a:rPr>
              <a:t>A/B</a:t>
            </a:r>
          </a:p>
          <a:p>
            <a:r>
              <a:rPr lang="en-GB" sz="1800" dirty="0">
                <a:latin typeface="Lora" pitchFamily="2" charset="77"/>
              </a:rPr>
              <a:t>A/A</a:t>
            </a:r>
          </a:p>
          <a:p>
            <a:r>
              <a:rPr lang="en-GB" sz="1800" dirty="0">
                <a:latin typeface="Lora" pitchFamily="2" charset="77"/>
              </a:rPr>
              <a:t>A/B/C/... </a:t>
            </a:r>
          </a:p>
          <a:p>
            <a:r>
              <a:rPr lang="en-GB" sz="1800" dirty="0">
                <a:latin typeface="Lora" pitchFamily="2" charset="77"/>
              </a:rPr>
              <a:t>TDI (team draft interleaving) </a:t>
            </a:r>
          </a:p>
          <a:p>
            <a:r>
              <a:rPr lang="en-GB" sz="1800" dirty="0">
                <a:latin typeface="Lora" pitchFamily="2" charset="77"/>
              </a:rPr>
              <a:t>Diff-in-Diff </a:t>
            </a:r>
          </a:p>
          <a:p>
            <a:r>
              <a:rPr lang="en-GB" sz="1800" dirty="0">
                <a:latin typeface="Lora" pitchFamily="2" charset="77"/>
              </a:rPr>
              <a:t>Synthetic control</a:t>
            </a:r>
          </a:p>
        </p:txBody>
      </p:sp>
    </p:spTree>
    <p:extLst>
      <p:ext uri="{BB962C8B-B14F-4D97-AF65-F5344CB8AC3E}">
        <p14:creationId xmlns:p14="http://schemas.microsoft.com/office/powerpoint/2010/main" val="331415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7A492-A14E-6D2C-77BF-81C3469B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Разделение на группы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D98233-9767-6D73-9220-5B144B656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Классика</a:t>
            </a:r>
          </a:p>
          <a:p>
            <a:pPr marL="457200" lvl="1" indent="0">
              <a:buNone/>
            </a:pPr>
            <a:r>
              <a:rPr lang="en-US" dirty="0"/>
              <a:t>Hash( </a:t>
            </a:r>
            <a:r>
              <a:rPr lang="en-US" dirty="0" err="1"/>
              <a:t>user_id</a:t>
            </a:r>
            <a:r>
              <a:rPr lang="en-US" dirty="0"/>
              <a:t> + sault ) % 100</a:t>
            </a:r>
            <a:br>
              <a:rPr lang="en-US" dirty="0"/>
            </a:br>
            <a:r>
              <a:rPr lang="en-US" dirty="0"/>
              <a:t>CRC32(</a:t>
            </a:r>
            <a:r>
              <a:rPr lang="en-GB" dirty="0"/>
              <a:t>as6d76as86a959reyd6a6d87a6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test_123</a:t>
            </a:r>
            <a:r>
              <a:rPr lang="en-US" dirty="0"/>
              <a:t>) = </a:t>
            </a:r>
            <a:r>
              <a:rPr lang="en-RU" dirty="0"/>
              <a:t>3988079726</a:t>
            </a:r>
          </a:p>
          <a:p>
            <a:pPr marL="457200" lvl="1" indent="0">
              <a:buNone/>
            </a:pPr>
            <a:r>
              <a:rPr lang="en-RU" dirty="0"/>
              <a:t>3988079726 % 100 = 26</a:t>
            </a: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endParaRPr lang="en-RU" dirty="0"/>
          </a:p>
          <a:p>
            <a:r>
              <a:rPr lang="en-US" dirty="0"/>
              <a:t>Switchback</a:t>
            </a:r>
            <a:endParaRPr lang="ru-RU" dirty="0"/>
          </a:p>
          <a:p>
            <a:pPr marL="457200" lvl="1" indent="0">
              <a:buNone/>
            </a:pPr>
            <a:r>
              <a:rPr lang="ru-RU" dirty="0"/>
              <a:t>Гео-</a:t>
            </a:r>
            <a:r>
              <a:rPr lang="ru-RU" dirty="0" err="1"/>
              <a:t>хроно</a:t>
            </a:r>
            <a:r>
              <a:rPr lang="ru-RU" dirty="0"/>
              <a:t>-</a:t>
            </a:r>
            <a:r>
              <a:rPr lang="ru-RU" dirty="0" err="1"/>
              <a:t>сплитование</a:t>
            </a:r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29ECCC-F0C0-7B36-4678-B18C8A55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556" y="3429000"/>
            <a:ext cx="6631459" cy="319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81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79B6-AF14-FC6F-3BF5-489BA7A5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A/B-</a:t>
            </a:r>
            <a:r>
              <a:rPr lang="ru-RU" dirty="0"/>
              <a:t>тест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9DED-5232-B60A-7F57-798C5CF42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2969" cy="4205305"/>
          </a:xfrm>
        </p:spPr>
        <p:txBody>
          <a:bodyPr/>
          <a:lstStyle/>
          <a:p>
            <a:r>
              <a:rPr lang="ru-RU" sz="1800" dirty="0">
                <a:effectLst/>
                <a:latin typeface="Lora" pitchFamily="2" charset="77"/>
              </a:rPr>
              <a:t>Проверяется два и более варианта (контроль и тест) с целью определения наиболее эффективного </a:t>
            </a:r>
            <a:endParaRPr lang="ru-RU" dirty="0">
              <a:effectLst/>
            </a:endParaRPr>
          </a:p>
          <a:p>
            <a:r>
              <a:rPr lang="ru-RU" sz="1800" dirty="0">
                <a:effectLst/>
                <a:latin typeface="Lora" pitchFamily="2" charset="77"/>
              </a:rPr>
              <a:t>Степень эффективности «измеряется» с помощью посчитанных </a:t>
            </a:r>
            <a:r>
              <a:rPr lang="ru-RU" sz="1800" dirty="0" err="1">
                <a:effectLst/>
                <a:latin typeface="Lora" pitchFamily="2" charset="77"/>
              </a:rPr>
              <a:t>вероятностеи</a:t>
            </a:r>
            <a:r>
              <a:rPr lang="ru-RU" sz="1800" dirty="0">
                <a:effectLst/>
                <a:latin typeface="Lora" pitchFamily="2" charset="77"/>
              </a:rPr>
              <a:t>̆ ложноположительных и ложноотрицательных случаев </a:t>
            </a:r>
            <a:endParaRPr lang="ru-RU" dirty="0">
              <a:effectLst/>
            </a:endParaRPr>
          </a:p>
          <a:p>
            <a:endParaRPr lang="en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9DCE7A-4270-3B6D-B24F-F969C5AD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04262"/>
            <a:ext cx="7772400" cy="365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40image9430992">
            <a:extLst>
              <a:ext uri="{FF2B5EF4-FFF2-40B4-BE49-F238E27FC236}">
                <a16:creationId xmlns:a16="http://schemas.microsoft.com/office/drawing/2014/main" id="{BA2D5536-5796-CC60-EB15-7F46AC8E8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0" y="3145415"/>
            <a:ext cx="4147037" cy="310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40image9430576">
            <a:extLst>
              <a:ext uri="{FF2B5EF4-FFF2-40B4-BE49-F238E27FC236}">
                <a16:creationId xmlns:a16="http://schemas.microsoft.com/office/drawing/2014/main" id="{4C77456C-DA28-8E9F-EC4B-D68D318D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431" y="3145415"/>
            <a:ext cx="6700724" cy="31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B1DDC1-9945-A98F-B819-25BCB3A7E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4910"/>
            <a:ext cx="10515600" cy="5549461"/>
          </a:xfrm>
        </p:spPr>
        <p:txBody>
          <a:bodyPr>
            <a:normAutofit/>
          </a:bodyPr>
          <a:lstStyle/>
          <a:p>
            <a:r>
              <a:rPr lang="ru-RU" sz="1800" b="1" dirty="0">
                <a:latin typeface="Lora" pitchFamily="2" charset="77"/>
              </a:rPr>
              <a:t>Чувствительность</a:t>
            </a:r>
            <a:r>
              <a:rPr lang="ru-RU" sz="1800" dirty="0">
                <a:latin typeface="Lora" pitchFamily="2" charset="77"/>
              </a:rPr>
              <a:t> – минимальное изменение, на которое мы рассчитываем получить по итогам эксперимента. Чувствительное </a:t>
            </a:r>
            <a:r>
              <a:rPr lang="ru-RU" sz="1800" dirty="0" err="1">
                <a:latin typeface="Lora" pitchFamily="2" charset="77"/>
              </a:rPr>
              <a:t>метрикои</a:t>
            </a:r>
            <a:r>
              <a:rPr lang="ru-RU" sz="1800" dirty="0">
                <a:latin typeface="Lora" pitchFamily="2" charset="77"/>
              </a:rPr>
              <a:t>̆ считается та, которую можно быстрее и точнее проверить </a:t>
            </a:r>
            <a:endParaRPr lang="en-US" sz="1800" dirty="0">
              <a:latin typeface="Lora" pitchFamily="2" charset="77"/>
            </a:endParaRPr>
          </a:p>
          <a:p>
            <a:r>
              <a:rPr kumimoji="0" lang="en-RU" altLang="en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Нулевая гипотеза </a:t>
            </a:r>
            <a: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ora" pitchFamily="2" charset="77"/>
              </a:rPr>
              <a:t>– принимаемое предположение о том, что не существует связи между наблюдениями в двух (или более) событиях (выборках, феноменах, совокупностях). Гипотезу отвергают, если данные показывают разницу между выборками</a:t>
            </a:r>
            <a:endParaRPr lang="en-RU" sz="1800" dirty="0">
              <a:latin typeface="Lor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11755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1213</Words>
  <Application>Microsoft Macintosh PowerPoint</Application>
  <PresentationFormat>Widescreen</PresentationFormat>
  <Paragraphs>190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Helvetica</vt:lpstr>
      <vt:lpstr>inherit</vt:lpstr>
      <vt:lpstr>Lato</vt:lpstr>
      <vt:lpstr>Lora</vt:lpstr>
      <vt:lpstr>LucidaGrande</vt:lpstr>
      <vt:lpstr>Proxima Nova</vt:lpstr>
      <vt:lpstr>Тема Office</vt:lpstr>
      <vt:lpstr>А/Б тесты</vt:lpstr>
      <vt:lpstr>ИДЕИ И ГИПОТЕЗЫ  </vt:lpstr>
      <vt:lpstr>PowerPoint Presentation</vt:lpstr>
      <vt:lpstr>PowerPoint Presentation</vt:lpstr>
      <vt:lpstr>PowerPoint Presentation</vt:lpstr>
      <vt:lpstr>Типы экспериментов</vt:lpstr>
      <vt:lpstr>Разделение на группы</vt:lpstr>
      <vt:lpstr>A/B-тест</vt:lpstr>
      <vt:lpstr>PowerPoint Presentation</vt:lpstr>
      <vt:lpstr>PowerPoint Presentation</vt:lpstr>
      <vt:lpstr>PowerPoint Presentation</vt:lpstr>
      <vt:lpstr>Метрики эксперимента: уровни</vt:lpstr>
      <vt:lpstr>Метрики: типы</vt:lpstr>
      <vt:lpstr>Как выбрать статистический критерий для проверки гипотез</vt:lpstr>
      <vt:lpstr>t-значение (t-критерий Стьюдента)</vt:lpstr>
      <vt:lpstr>PowerPoint Presentation</vt:lpstr>
      <vt:lpstr>ДИ для разницы средних</vt:lpstr>
      <vt:lpstr>PowerPoint Presentation</vt:lpstr>
      <vt:lpstr>ДИ для разницы средних</vt:lpstr>
      <vt:lpstr>t-критерий ограничения</vt:lpstr>
      <vt:lpstr>U-критерий Мана-Уитни</vt:lpstr>
      <vt:lpstr>U-критерий Мана-Уитни</vt:lpstr>
      <vt:lpstr>Chi-square (Хи-квадрат)</vt:lpstr>
      <vt:lpstr>Chi-square (Хи-квадрат)</vt:lpstr>
      <vt:lpstr>MDE</vt:lpstr>
      <vt:lpstr>MDE</vt:lpstr>
      <vt:lpstr>Множественная проверка гипотез</vt:lpstr>
      <vt:lpstr>Множественная проверка гипотез</vt:lpstr>
      <vt:lpstr>Множественная проверка гипотез</vt:lpstr>
      <vt:lpstr>Проблема подглядывания</vt:lpstr>
      <vt:lpstr>PowerPoint Presentation</vt:lpstr>
      <vt:lpstr>Ловушки в экспериментах</vt:lpstr>
      <vt:lpstr>Ловушки в экспериментах</vt:lpstr>
      <vt:lpstr>Ловушки в экспериментах</vt:lpstr>
      <vt:lpstr>Важно</vt:lpstr>
      <vt:lpstr>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 Костючик</dc:creator>
  <cp:lastModifiedBy>Sergei Kostiuchik</cp:lastModifiedBy>
  <cp:revision>40</cp:revision>
  <dcterms:created xsi:type="dcterms:W3CDTF">2023-08-31T19:43:26Z</dcterms:created>
  <dcterms:modified xsi:type="dcterms:W3CDTF">2023-09-07T10:59:22Z</dcterms:modified>
</cp:coreProperties>
</file>